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9" r:id="rId3"/>
    <p:sldId id="265" r:id="rId4"/>
    <p:sldId id="262" r:id="rId5"/>
    <p:sldId id="267" r:id="rId6"/>
    <p:sldId id="269" r:id="rId7"/>
    <p:sldId id="271" r:id="rId8"/>
    <p:sldId id="272" r:id="rId9"/>
    <p:sldId id="273" r:id="rId10"/>
    <p:sldId id="283" r:id="rId11"/>
    <p:sldId id="287" r:id="rId12"/>
    <p:sldId id="285" r:id="rId13"/>
    <p:sldId id="274" r:id="rId14"/>
    <p:sldId id="275" r:id="rId15"/>
    <p:sldId id="288" r:id="rId16"/>
    <p:sldId id="268" r:id="rId17"/>
    <p:sldId id="290" r:id="rId18"/>
  </p:sldIdLst>
  <p:sldSz cx="9144000" cy="6858000" type="screen4x3"/>
  <p:notesSz cx="6761163" cy="9931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616" y="-90"/>
      </p:cViewPr>
      <p:guideLst>
        <p:guide orient="horz" pos="3128"/>
        <p:guide pos="213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CC7889-DE80-4E71-8DDB-80FAB74FE874}" type="doc">
      <dgm:prSet loTypeId="urn:microsoft.com/office/officeart/2005/8/layout/radial6" loCatId="cycle" qsTypeId="urn:microsoft.com/office/officeart/2005/8/quickstyle/simple1" qsCatId="simple" csTypeId="urn:microsoft.com/office/officeart/2005/8/colors/accent2_3" csCatId="accent2" phldr="1"/>
      <dgm:spPr/>
      <dgm:t>
        <a:bodyPr/>
        <a:lstStyle/>
        <a:p>
          <a:endParaRPr lang="en-CA"/>
        </a:p>
      </dgm:t>
    </dgm:pt>
    <dgm:pt modelId="{A15EF99B-DFB2-4283-B56D-3DBA4FBC9432}">
      <dgm:prSet phldrT="[Text]">
        <dgm:style>
          <a:lnRef idx="1">
            <a:schemeClr val="accent6"/>
          </a:lnRef>
          <a:fillRef idx="2">
            <a:schemeClr val="accent6"/>
          </a:fillRef>
          <a:effectRef idx="1">
            <a:schemeClr val="accent6"/>
          </a:effectRef>
          <a:fontRef idx="minor">
            <a:schemeClr val="dk1"/>
          </a:fontRef>
        </dgm:style>
      </dgm:prSet>
      <dgm:spPr/>
      <dgm:t>
        <a:bodyPr/>
        <a:lstStyle/>
        <a:p>
          <a:r>
            <a:rPr lang="en-CA" dirty="0" smtClean="0"/>
            <a:t>policy cycle</a:t>
          </a:r>
          <a:endParaRPr lang="en-CA" dirty="0"/>
        </a:p>
      </dgm:t>
    </dgm:pt>
    <dgm:pt modelId="{7D20FCD9-CB0C-4E5B-B6DD-8AD8E5277EA9}" type="parTrans" cxnId="{A0928C1A-EA88-4F72-949E-62800D129D30}">
      <dgm:prSet/>
      <dgm:spPr/>
      <dgm:t>
        <a:bodyPr/>
        <a:lstStyle/>
        <a:p>
          <a:endParaRPr lang="en-CA"/>
        </a:p>
      </dgm:t>
    </dgm:pt>
    <dgm:pt modelId="{DAD54B90-9EA0-4530-81F6-8165C0CC269A}" type="sibTrans" cxnId="{A0928C1A-EA88-4F72-949E-62800D129D30}">
      <dgm:prSet/>
      <dgm:spPr/>
      <dgm:t>
        <a:bodyPr/>
        <a:lstStyle/>
        <a:p>
          <a:endParaRPr lang="en-CA"/>
        </a:p>
      </dgm:t>
    </dgm:pt>
    <dgm:pt modelId="{9B3AE915-1296-48F4-8550-0DC87A023307}">
      <dgm:prSet phldrT="[Text]">
        <dgm:style>
          <a:lnRef idx="1">
            <a:schemeClr val="accent5"/>
          </a:lnRef>
          <a:fillRef idx="3">
            <a:schemeClr val="accent5"/>
          </a:fillRef>
          <a:effectRef idx="2">
            <a:schemeClr val="accent5"/>
          </a:effectRef>
          <a:fontRef idx="minor">
            <a:schemeClr val="lt1"/>
          </a:fontRef>
        </dgm:style>
      </dgm:prSet>
      <dgm:spPr/>
      <dgm:t>
        <a:bodyPr/>
        <a:lstStyle/>
        <a:p>
          <a:r>
            <a:rPr lang="en-CA" dirty="0" smtClean="0">
              <a:solidFill>
                <a:schemeClr val="tx1"/>
              </a:solidFill>
            </a:rPr>
            <a:t>set agenda</a:t>
          </a:r>
          <a:endParaRPr lang="en-CA" dirty="0">
            <a:solidFill>
              <a:schemeClr val="tx1"/>
            </a:solidFill>
          </a:endParaRPr>
        </a:p>
      </dgm:t>
    </dgm:pt>
    <dgm:pt modelId="{B6B23631-FC23-4D14-88C8-BC363C01F1CC}" type="parTrans" cxnId="{F6D99BFC-337A-4369-B5E8-F2427072CD62}">
      <dgm:prSet/>
      <dgm:spPr/>
      <dgm:t>
        <a:bodyPr/>
        <a:lstStyle/>
        <a:p>
          <a:endParaRPr lang="en-CA"/>
        </a:p>
      </dgm:t>
    </dgm:pt>
    <dgm:pt modelId="{ECA5C330-2A63-41A2-9ABE-88E2B18DD865}" type="sibTrans" cxnId="{F6D99BFC-337A-4369-B5E8-F2427072CD62}">
      <dgm:prSet>
        <dgm:style>
          <a:lnRef idx="1">
            <a:schemeClr val="accent6"/>
          </a:lnRef>
          <a:fillRef idx="2">
            <a:schemeClr val="accent6"/>
          </a:fillRef>
          <a:effectRef idx="1">
            <a:schemeClr val="accent6"/>
          </a:effectRef>
          <a:fontRef idx="minor">
            <a:schemeClr val="dk1"/>
          </a:fontRef>
        </dgm:style>
      </dgm:prSet>
      <dgm:spPr/>
      <dgm:t>
        <a:bodyPr/>
        <a:lstStyle/>
        <a:p>
          <a:endParaRPr lang="en-CA"/>
        </a:p>
      </dgm:t>
    </dgm:pt>
    <dgm:pt modelId="{47D63C66-CDCE-4526-9D8F-A08663036CDD}">
      <dgm:prSet phldrT="[Text]">
        <dgm:style>
          <a:lnRef idx="1">
            <a:schemeClr val="accent5"/>
          </a:lnRef>
          <a:fillRef idx="3">
            <a:schemeClr val="accent5"/>
          </a:fillRef>
          <a:effectRef idx="2">
            <a:schemeClr val="accent5"/>
          </a:effectRef>
          <a:fontRef idx="minor">
            <a:schemeClr val="lt1"/>
          </a:fontRef>
        </dgm:style>
      </dgm:prSet>
      <dgm:spPr/>
      <dgm:t>
        <a:bodyPr/>
        <a:lstStyle/>
        <a:p>
          <a:r>
            <a:rPr lang="en-CA" dirty="0" smtClean="0">
              <a:solidFill>
                <a:schemeClr val="tx1"/>
              </a:solidFill>
            </a:rPr>
            <a:t>map policy alternatives</a:t>
          </a:r>
          <a:endParaRPr lang="en-CA" dirty="0">
            <a:solidFill>
              <a:schemeClr val="tx1"/>
            </a:solidFill>
          </a:endParaRPr>
        </a:p>
      </dgm:t>
    </dgm:pt>
    <dgm:pt modelId="{5E42E615-9615-4EFC-BFB6-944452410939}" type="parTrans" cxnId="{0495F066-6309-4CB2-A039-F7BD44BD045E}">
      <dgm:prSet/>
      <dgm:spPr/>
      <dgm:t>
        <a:bodyPr/>
        <a:lstStyle/>
        <a:p>
          <a:endParaRPr lang="en-CA"/>
        </a:p>
      </dgm:t>
    </dgm:pt>
    <dgm:pt modelId="{40C924DA-5210-4BF3-84A8-8CFABD8E2E14}" type="sibTrans" cxnId="{0495F066-6309-4CB2-A039-F7BD44BD045E}">
      <dgm:prSet>
        <dgm:style>
          <a:lnRef idx="1">
            <a:schemeClr val="accent6"/>
          </a:lnRef>
          <a:fillRef idx="2">
            <a:schemeClr val="accent6"/>
          </a:fillRef>
          <a:effectRef idx="1">
            <a:schemeClr val="accent6"/>
          </a:effectRef>
          <a:fontRef idx="minor">
            <a:schemeClr val="dk1"/>
          </a:fontRef>
        </dgm:style>
      </dgm:prSet>
      <dgm:spPr/>
      <dgm:t>
        <a:bodyPr/>
        <a:lstStyle/>
        <a:p>
          <a:endParaRPr lang="en-CA"/>
        </a:p>
      </dgm:t>
    </dgm:pt>
    <dgm:pt modelId="{3ED3D1AE-AF00-4F8B-B507-962ED958CF53}">
      <dgm:prSet phldrT="[Text]">
        <dgm:style>
          <a:lnRef idx="1">
            <a:schemeClr val="accent5"/>
          </a:lnRef>
          <a:fillRef idx="3">
            <a:schemeClr val="accent5"/>
          </a:fillRef>
          <a:effectRef idx="2">
            <a:schemeClr val="accent5"/>
          </a:effectRef>
          <a:fontRef idx="minor">
            <a:schemeClr val="lt1"/>
          </a:fontRef>
        </dgm:style>
      </dgm:prSet>
      <dgm:spPr/>
      <dgm:t>
        <a:bodyPr/>
        <a:lstStyle/>
        <a:p>
          <a:r>
            <a:rPr lang="en-CA" dirty="0" smtClean="0">
              <a:solidFill>
                <a:schemeClr val="tx1"/>
              </a:solidFill>
            </a:rPr>
            <a:t>advocate preferred solution</a:t>
          </a:r>
          <a:endParaRPr lang="en-CA" dirty="0">
            <a:solidFill>
              <a:schemeClr val="tx1"/>
            </a:solidFill>
          </a:endParaRPr>
        </a:p>
      </dgm:t>
    </dgm:pt>
    <dgm:pt modelId="{5872E3A7-5C5C-4800-B446-EA95F572C287}" type="parTrans" cxnId="{634F4E5F-18C5-42A8-B7ED-168EA9F84491}">
      <dgm:prSet/>
      <dgm:spPr/>
      <dgm:t>
        <a:bodyPr/>
        <a:lstStyle/>
        <a:p>
          <a:endParaRPr lang="en-CA"/>
        </a:p>
      </dgm:t>
    </dgm:pt>
    <dgm:pt modelId="{0A674FDE-1BF1-4C63-AD2D-E95D3D3D70CC}" type="sibTrans" cxnId="{634F4E5F-18C5-42A8-B7ED-168EA9F84491}">
      <dgm:prSet>
        <dgm:style>
          <a:lnRef idx="1">
            <a:schemeClr val="accent6"/>
          </a:lnRef>
          <a:fillRef idx="2">
            <a:schemeClr val="accent6"/>
          </a:fillRef>
          <a:effectRef idx="1">
            <a:schemeClr val="accent6"/>
          </a:effectRef>
          <a:fontRef idx="minor">
            <a:schemeClr val="dk1"/>
          </a:fontRef>
        </dgm:style>
      </dgm:prSet>
      <dgm:spPr/>
      <dgm:t>
        <a:bodyPr/>
        <a:lstStyle/>
        <a:p>
          <a:endParaRPr lang="en-CA"/>
        </a:p>
      </dgm:t>
    </dgm:pt>
    <dgm:pt modelId="{B53DC1C8-F45F-45ED-9EBD-834BD4BB25A5}">
      <dgm:prSet phldrT="[Text]">
        <dgm:style>
          <a:lnRef idx="1">
            <a:schemeClr val="accent6"/>
          </a:lnRef>
          <a:fillRef idx="2">
            <a:schemeClr val="accent6"/>
          </a:fillRef>
          <a:effectRef idx="1">
            <a:schemeClr val="accent6"/>
          </a:effectRef>
          <a:fontRef idx="minor">
            <a:schemeClr val="dk1"/>
          </a:fontRef>
        </dgm:style>
      </dgm:prSet>
      <dgm:spPr/>
      <dgm:t>
        <a:bodyPr/>
        <a:lstStyle/>
        <a:p>
          <a:r>
            <a:rPr lang="en-CA" dirty="0" smtClean="0">
              <a:solidFill>
                <a:schemeClr val="tx1"/>
              </a:solidFill>
            </a:rPr>
            <a:t>design </a:t>
          </a:r>
        </a:p>
        <a:p>
          <a:r>
            <a:rPr lang="en-CA" dirty="0" smtClean="0">
              <a:solidFill>
                <a:schemeClr val="tx1"/>
              </a:solidFill>
            </a:rPr>
            <a:t>policy</a:t>
          </a:r>
        </a:p>
        <a:p>
          <a:r>
            <a:rPr lang="en-CA" dirty="0" smtClean="0">
              <a:solidFill>
                <a:schemeClr val="tx1"/>
              </a:solidFill>
            </a:rPr>
            <a:t>programme</a:t>
          </a:r>
        </a:p>
      </dgm:t>
    </dgm:pt>
    <dgm:pt modelId="{198A6C11-2BCE-4721-89B4-349D37174167}" type="parTrans" cxnId="{B1D0A189-50C5-4327-B9C8-ADA6FF67059D}">
      <dgm:prSet/>
      <dgm:spPr/>
      <dgm:t>
        <a:bodyPr/>
        <a:lstStyle/>
        <a:p>
          <a:endParaRPr lang="en-CA"/>
        </a:p>
      </dgm:t>
    </dgm:pt>
    <dgm:pt modelId="{526F4CBB-8981-455F-B57E-FDCF6CE72A3F}" type="sibTrans" cxnId="{B1D0A189-50C5-4327-B9C8-ADA6FF67059D}">
      <dgm:prSet>
        <dgm:style>
          <a:lnRef idx="1">
            <a:schemeClr val="accent6"/>
          </a:lnRef>
          <a:fillRef idx="2">
            <a:schemeClr val="accent6"/>
          </a:fillRef>
          <a:effectRef idx="1">
            <a:schemeClr val="accent6"/>
          </a:effectRef>
          <a:fontRef idx="minor">
            <a:schemeClr val="dk1"/>
          </a:fontRef>
        </dgm:style>
      </dgm:prSet>
      <dgm:spPr/>
      <dgm:t>
        <a:bodyPr/>
        <a:lstStyle/>
        <a:p>
          <a:endParaRPr lang="en-CA"/>
        </a:p>
      </dgm:t>
    </dgm:pt>
    <dgm:pt modelId="{D6CA5916-60D1-487B-A26D-C0F874F30F8A}">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solidFill>
                <a:schemeClr val="tx1"/>
              </a:solidFill>
            </a:rPr>
            <a:t>Implement &amp;</a:t>
          </a:r>
        </a:p>
        <a:p>
          <a:r>
            <a:rPr lang="en-CA" dirty="0" smtClean="0">
              <a:solidFill>
                <a:schemeClr val="tx1"/>
              </a:solidFill>
            </a:rPr>
            <a:t>monitor </a:t>
          </a:r>
        </a:p>
        <a:p>
          <a:r>
            <a:rPr lang="en-CA" dirty="0" smtClean="0">
              <a:solidFill>
                <a:schemeClr val="tx1"/>
              </a:solidFill>
            </a:rPr>
            <a:t>programme</a:t>
          </a:r>
          <a:endParaRPr lang="en-CA" dirty="0">
            <a:solidFill>
              <a:schemeClr val="tx1"/>
            </a:solidFill>
          </a:endParaRPr>
        </a:p>
      </dgm:t>
    </dgm:pt>
    <dgm:pt modelId="{F555B368-0695-4248-BD3F-92617BFE4644}" type="parTrans" cxnId="{BBAB05CD-596C-4720-8B46-9726D80D2357}">
      <dgm:prSet/>
      <dgm:spPr/>
      <dgm:t>
        <a:bodyPr/>
        <a:lstStyle/>
        <a:p>
          <a:endParaRPr lang="en-CA"/>
        </a:p>
      </dgm:t>
    </dgm:pt>
    <dgm:pt modelId="{EAB53861-A47E-4AAC-B988-D38C483484BD}" type="sibTrans" cxnId="{BBAB05CD-596C-4720-8B46-9726D80D2357}">
      <dgm:prSet>
        <dgm:style>
          <a:lnRef idx="1">
            <a:schemeClr val="accent6"/>
          </a:lnRef>
          <a:fillRef idx="2">
            <a:schemeClr val="accent6"/>
          </a:fillRef>
          <a:effectRef idx="1">
            <a:schemeClr val="accent6"/>
          </a:effectRef>
          <a:fontRef idx="minor">
            <a:schemeClr val="dk1"/>
          </a:fontRef>
        </dgm:style>
      </dgm:prSet>
      <dgm:spPr/>
      <dgm:t>
        <a:bodyPr/>
        <a:lstStyle/>
        <a:p>
          <a:endParaRPr lang="en-CA"/>
        </a:p>
      </dgm:t>
    </dgm:pt>
    <dgm:pt modelId="{A2D5DA12-0C9D-4973-B579-6D9585749EA8}">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solidFill>
                <a:schemeClr val="tx1"/>
              </a:solidFill>
            </a:rPr>
            <a:t>evaluate programme </a:t>
          </a:r>
          <a:endParaRPr lang="en-CA" dirty="0">
            <a:solidFill>
              <a:schemeClr val="tx1"/>
            </a:solidFill>
          </a:endParaRPr>
        </a:p>
      </dgm:t>
    </dgm:pt>
    <dgm:pt modelId="{B8EEAB96-1B59-45AE-A6B8-6F2C3B7F9388}" type="parTrans" cxnId="{58664D41-A2D0-450F-A4E5-FD5FA80762DE}">
      <dgm:prSet/>
      <dgm:spPr/>
      <dgm:t>
        <a:bodyPr/>
        <a:lstStyle/>
        <a:p>
          <a:endParaRPr lang="en-CA"/>
        </a:p>
      </dgm:t>
    </dgm:pt>
    <dgm:pt modelId="{BB884B15-458D-4486-B781-6E0B802A3E09}" type="sibTrans" cxnId="{58664D41-A2D0-450F-A4E5-FD5FA80762DE}">
      <dgm:prSet>
        <dgm:style>
          <a:lnRef idx="1">
            <a:schemeClr val="accent6"/>
          </a:lnRef>
          <a:fillRef idx="2">
            <a:schemeClr val="accent6"/>
          </a:fillRef>
          <a:effectRef idx="1">
            <a:schemeClr val="accent6"/>
          </a:effectRef>
          <a:fontRef idx="minor">
            <a:schemeClr val="dk1"/>
          </a:fontRef>
        </dgm:style>
      </dgm:prSet>
      <dgm:spPr/>
      <dgm:t>
        <a:bodyPr/>
        <a:lstStyle/>
        <a:p>
          <a:endParaRPr lang="en-CA"/>
        </a:p>
      </dgm:t>
    </dgm:pt>
    <dgm:pt modelId="{A2D650F3-E9EF-45CB-B3AE-3AE3999D8FDD}">
      <dgm:prSet>
        <dgm:style>
          <a:lnRef idx="1">
            <a:schemeClr val="accent6"/>
          </a:lnRef>
          <a:fillRef idx="2">
            <a:schemeClr val="accent6"/>
          </a:fillRef>
          <a:effectRef idx="1">
            <a:schemeClr val="accent6"/>
          </a:effectRef>
          <a:fontRef idx="minor">
            <a:schemeClr val="dk1"/>
          </a:fontRef>
        </dgm:style>
      </dgm:prSet>
      <dgm:spPr/>
      <dgm:t>
        <a:bodyPr/>
        <a:lstStyle/>
        <a:p>
          <a:r>
            <a:rPr lang="en-GB" dirty="0" smtClean="0">
              <a:solidFill>
                <a:schemeClr val="tx1"/>
              </a:solidFill>
            </a:rPr>
            <a:t>reconsider</a:t>
          </a:r>
        </a:p>
        <a:p>
          <a:r>
            <a:rPr lang="en-GB" dirty="0" smtClean="0">
              <a:solidFill>
                <a:schemeClr val="tx1"/>
              </a:solidFill>
            </a:rPr>
            <a:t>issue, policy solution, policy design, implementation</a:t>
          </a:r>
          <a:r>
            <a:rPr lang="en-GB" dirty="0" smtClean="0"/>
            <a:t>….</a:t>
          </a:r>
          <a:endParaRPr lang="en-GB" dirty="0"/>
        </a:p>
      </dgm:t>
    </dgm:pt>
    <dgm:pt modelId="{BE7EEE45-773C-4D1B-BFA0-8AD3377A5D67}" type="parTrans" cxnId="{4F921B49-1103-4BB5-A5B6-5632BA2D3D4F}">
      <dgm:prSet/>
      <dgm:spPr/>
      <dgm:t>
        <a:bodyPr/>
        <a:lstStyle/>
        <a:p>
          <a:endParaRPr lang="en-GB"/>
        </a:p>
      </dgm:t>
    </dgm:pt>
    <dgm:pt modelId="{9A3CA213-A80D-47A6-A2D0-8EEB8D44050A}" type="sibTrans" cxnId="{4F921B49-1103-4BB5-A5B6-5632BA2D3D4F}">
      <dgm:prSet>
        <dgm:style>
          <a:lnRef idx="1">
            <a:schemeClr val="accent6"/>
          </a:lnRef>
          <a:fillRef idx="2">
            <a:schemeClr val="accent6"/>
          </a:fillRef>
          <a:effectRef idx="1">
            <a:schemeClr val="accent6"/>
          </a:effectRef>
          <a:fontRef idx="minor">
            <a:schemeClr val="dk1"/>
          </a:fontRef>
        </dgm:style>
      </dgm:prSet>
      <dgm:spPr/>
      <dgm:t>
        <a:bodyPr/>
        <a:lstStyle/>
        <a:p>
          <a:endParaRPr lang="en-GB"/>
        </a:p>
      </dgm:t>
    </dgm:pt>
    <dgm:pt modelId="{F62FB619-4EE1-4829-B256-15174B050D9B}" type="pres">
      <dgm:prSet presAssocID="{F7CC7889-DE80-4E71-8DDB-80FAB74FE874}" presName="Name0" presStyleCnt="0">
        <dgm:presLayoutVars>
          <dgm:chMax val="1"/>
          <dgm:dir/>
          <dgm:animLvl val="ctr"/>
          <dgm:resizeHandles val="exact"/>
        </dgm:presLayoutVars>
      </dgm:prSet>
      <dgm:spPr/>
      <dgm:t>
        <a:bodyPr/>
        <a:lstStyle/>
        <a:p>
          <a:endParaRPr lang="en-CA"/>
        </a:p>
      </dgm:t>
    </dgm:pt>
    <dgm:pt modelId="{8C915AAF-D467-4653-912A-C280BE52A89C}" type="pres">
      <dgm:prSet presAssocID="{A15EF99B-DFB2-4283-B56D-3DBA4FBC9432}" presName="centerShape" presStyleLbl="node0" presStyleIdx="0" presStyleCnt="1"/>
      <dgm:spPr/>
      <dgm:t>
        <a:bodyPr/>
        <a:lstStyle/>
        <a:p>
          <a:endParaRPr lang="en-CA"/>
        </a:p>
      </dgm:t>
    </dgm:pt>
    <dgm:pt modelId="{D2E62ACC-9574-4A7A-A868-6B5958B7BD5B}" type="pres">
      <dgm:prSet presAssocID="{9B3AE915-1296-48F4-8550-0DC87A023307}" presName="node" presStyleLbl="node1" presStyleIdx="0" presStyleCnt="7">
        <dgm:presLayoutVars>
          <dgm:bulletEnabled val="1"/>
        </dgm:presLayoutVars>
      </dgm:prSet>
      <dgm:spPr/>
      <dgm:t>
        <a:bodyPr/>
        <a:lstStyle/>
        <a:p>
          <a:endParaRPr lang="en-CA"/>
        </a:p>
      </dgm:t>
    </dgm:pt>
    <dgm:pt modelId="{CBB387FD-C31F-4B2E-A178-686412EE0BB7}" type="pres">
      <dgm:prSet presAssocID="{9B3AE915-1296-48F4-8550-0DC87A023307}" presName="dummy" presStyleCnt="0"/>
      <dgm:spPr/>
    </dgm:pt>
    <dgm:pt modelId="{F16696BA-9F01-4021-A0BB-D4D5EFA154E3}" type="pres">
      <dgm:prSet presAssocID="{ECA5C330-2A63-41A2-9ABE-88E2B18DD865}" presName="sibTrans" presStyleLbl="sibTrans2D1" presStyleIdx="0" presStyleCnt="7"/>
      <dgm:spPr/>
      <dgm:t>
        <a:bodyPr/>
        <a:lstStyle/>
        <a:p>
          <a:endParaRPr lang="en-CA"/>
        </a:p>
      </dgm:t>
    </dgm:pt>
    <dgm:pt modelId="{8C977BFB-086B-4207-81FF-BA1B420B574C}" type="pres">
      <dgm:prSet presAssocID="{47D63C66-CDCE-4526-9D8F-A08663036CDD}" presName="node" presStyleLbl="node1" presStyleIdx="1" presStyleCnt="7">
        <dgm:presLayoutVars>
          <dgm:bulletEnabled val="1"/>
        </dgm:presLayoutVars>
      </dgm:prSet>
      <dgm:spPr/>
      <dgm:t>
        <a:bodyPr/>
        <a:lstStyle/>
        <a:p>
          <a:endParaRPr lang="en-CA"/>
        </a:p>
      </dgm:t>
    </dgm:pt>
    <dgm:pt modelId="{F90505EF-1A3A-44DE-85EC-0AC4F6AB16F4}" type="pres">
      <dgm:prSet presAssocID="{47D63C66-CDCE-4526-9D8F-A08663036CDD}" presName="dummy" presStyleCnt="0"/>
      <dgm:spPr/>
    </dgm:pt>
    <dgm:pt modelId="{673C3B6D-BBFC-4716-810F-AAD79DE40BCA}" type="pres">
      <dgm:prSet presAssocID="{40C924DA-5210-4BF3-84A8-8CFABD8E2E14}" presName="sibTrans" presStyleLbl="sibTrans2D1" presStyleIdx="1" presStyleCnt="7"/>
      <dgm:spPr/>
      <dgm:t>
        <a:bodyPr/>
        <a:lstStyle/>
        <a:p>
          <a:endParaRPr lang="en-CA"/>
        </a:p>
      </dgm:t>
    </dgm:pt>
    <dgm:pt modelId="{4C60D4B6-37A2-41F6-88D6-AA4B6BB02DAA}" type="pres">
      <dgm:prSet presAssocID="{3ED3D1AE-AF00-4F8B-B507-962ED958CF53}" presName="node" presStyleLbl="node1" presStyleIdx="2" presStyleCnt="7">
        <dgm:presLayoutVars>
          <dgm:bulletEnabled val="1"/>
        </dgm:presLayoutVars>
      </dgm:prSet>
      <dgm:spPr/>
      <dgm:t>
        <a:bodyPr/>
        <a:lstStyle/>
        <a:p>
          <a:endParaRPr lang="en-CA"/>
        </a:p>
      </dgm:t>
    </dgm:pt>
    <dgm:pt modelId="{5BB6E96B-FA95-49B5-8BEF-492931CE989E}" type="pres">
      <dgm:prSet presAssocID="{3ED3D1AE-AF00-4F8B-B507-962ED958CF53}" presName="dummy" presStyleCnt="0"/>
      <dgm:spPr/>
    </dgm:pt>
    <dgm:pt modelId="{B7559E33-BA49-4CAD-A43D-6FF0E4D8EDDF}" type="pres">
      <dgm:prSet presAssocID="{0A674FDE-1BF1-4C63-AD2D-E95D3D3D70CC}" presName="sibTrans" presStyleLbl="sibTrans2D1" presStyleIdx="2" presStyleCnt="7"/>
      <dgm:spPr/>
      <dgm:t>
        <a:bodyPr/>
        <a:lstStyle/>
        <a:p>
          <a:endParaRPr lang="en-CA"/>
        </a:p>
      </dgm:t>
    </dgm:pt>
    <dgm:pt modelId="{28718007-6F6D-4C0E-A7C3-4569681D847B}" type="pres">
      <dgm:prSet presAssocID="{B53DC1C8-F45F-45ED-9EBD-834BD4BB25A5}" presName="node" presStyleLbl="node1" presStyleIdx="3" presStyleCnt="7">
        <dgm:presLayoutVars>
          <dgm:bulletEnabled val="1"/>
        </dgm:presLayoutVars>
      </dgm:prSet>
      <dgm:spPr/>
      <dgm:t>
        <a:bodyPr/>
        <a:lstStyle/>
        <a:p>
          <a:endParaRPr lang="en-CA"/>
        </a:p>
      </dgm:t>
    </dgm:pt>
    <dgm:pt modelId="{98BB74AC-1855-4CB6-AFA7-D0E20B61B0CC}" type="pres">
      <dgm:prSet presAssocID="{B53DC1C8-F45F-45ED-9EBD-834BD4BB25A5}" presName="dummy" presStyleCnt="0"/>
      <dgm:spPr/>
    </dgm:pt>
    <dgm:pt modelId="{A48BD915-67D1-4849-9203-8020CBD34BFB}" type="pres">
      <dgm:prSet presAssocID="{526F4CBB-8981-455F-B57E-FDCF6CE72A3F}" presName="sibTrans" presStyleLbl="sibTrans2D1" presStyleIdx="3" presStyleCnt="7"/>
      <dgm:spPr/>
      <dgm:t>
        <a:bodyPr/>
        <a:lstStyle/>
        <a:p>
          <a:endParaRPr lang="en-CA"/>
        </a:p>
      </dgm:t>
    </dgm:pt>
    <dgm:pt modelId="{39231DFD-1F58-408D-96BA-231F2F1A8949}" type="pres">
      <dgm:prSet presAssocID="{D6CA5916-60D1-487B-A26D-C0F874F30F8A}" presName="node" presStyleLbl="node1" presStyleIdx="4" presStyleCnt="7">
        <dgm:presLayoutVars>
          <dgm:bulletEnabled val="1"/>
        </dgm:presLayoutVars>
      </dgm:prSet>
      <dgm:spPr/>
      <dgm:t>
        <a:bodyPr/>
        <a:lstStyle/>
        <a:p>
          <a:endParaRPr lang="en-CA"/>
        </a:p>
      </dgm:t>
    </dgm:pt>
    <dgm:pt modelId="{3BEB8B9F-74E3-421B-A6EE-1A69308AE29E}" type="pres">
      <dgm:prSet presAssocID="{D6CA5916-60D1-487B-A26D-C0F874F30F8A}" presName="dummy" presStyleCnt="0"/>
      <dgm:spPr/>
    </dgm:pt>
    <dgm:pt modelId="{82D5D188-C512-4718-8370-C613437711C4}" type="pres">
      <dgm:prSet presAssocID="{EAB53861-A47E-4AAC-B988-D38C483484BD}" presName="sibTrans" presStyleLbl="sibTrans2D1" presStyleIdx="4" presStyleCnt="7"/>
      <dgm:spPr/>
      <dgm:t>
        <a:bodyPr/>
        <a:lstStyle/>
        <a:p>
          <a:endParaRPr lang="en-CA"/>
        </a:p>
      </dgm:t>
    </dgm:pt>
    <dgm:pt modelId="{2BBC7A6B-ABC4-409E-9807-2264C32FE835}" type="pres">
      <dgm:prSet presAssocID="{A2D5DA12-0C9D-4973-B579-6D9585749EA8}" presName="node" presStyleLbl="node1" presStyleIdx="5" presStyleCnt="7">
        <dgm:presLayoutVars>
          <dgm:bulletEnabled val="1"/>
        </dgm:presLayoutVars>
      </dgm:prSet>
      <dgm:spPr/>
      <dgm:t>
        <a:bodyPr/>
        <a:lstStyle/>
        <a:p>
          <a:endParaRPr lang="en-CA"/>
        </a:p>
      </dgm:t>
    </dgm:pt>
    <dgm:pt modelId="{AF1D444C-DE75-41DA-B17D-AB84A5CC7C6B}" type="pres">
      <dgm:prSet presAssocID="{A2D5DA12-0C9D-4973-B579-6D9585749EA8}" presName="dummy" presStyleCnt="0"/>
      <dgm:spPr/>
    </dgm:pt>
    <dgm:pt modelId="{221686D3-184A-4550-AF42-B75D053C126F}" type="pres">
      <dgm:prSet presAssocID="{BB884B15-458D-4486-B781-6E0B802A3E09}" presName="sibTrans" presStyleLbl="sibTrans2D1" presStyleIdx="5" presStyleCnt="7"/>
      <dgm:spPr/>
      <dgm:t>
        <a:bodyPr/>
        <a:lstStyle/>
        <a:p>
          <a:endParaRPr lang="en-CA"/>
        </a:p>
      </dgm:t>
    </dgm:pt>
    <dgm:pt modelId="{E5464403-07CA-43FD-96DF-DC0BE0397F30}" type="pres">
      <dgm:prSet presAssocID="{A2D650F3-E9EF-45CB-B3AE-3AE3999D8FDD}" presName="node" presStyleLbl="node1" presStyleIdx="6" presStyleCnt="7" custScaleX="207383">
        <dgm:presLayoutVars>
          <dgm:bulletEnabled val="1"/>
        </dgm:presLayoutVars>
      </dgm:prSet>
      <dgm:spPr/>
      <dgm:t>
        <a:bodyPr/>
        <a:lstStyle/>
        <a:p>
          <a:endParaRPr lang="en-GB"/>
        </a:p>
      </dgm:t>
    </dgm:pt>
    <dgm:pt modelId="{EA9618A2-DA3A-4CED-8C54-1773909B2454}" type="pres">
      <dgm:prSet presAssocID="{A2D650F3-E9EF-45CB-B3AE-3AE3999D8FDD}" presName="dummy" presStyleCnt="0"/>
      <dgm:spPr/>
    </dgm:pt>
    <dgm:pt modelId="{9FEB5483-1E6F-44BD-B5A1-A5EC1C4A180C}" type="pres">
      <dgm:prSet presAssocID="{9A3CA213-A80D-47A6-A2D0-8EEB8D44050A}" presName="sibTrans" presStyleLbl="sibTrans2D1" presStyleIdx="6" presStyleCnt="7"/>
      <dgm:spPr/>
      <dgm:t>
        <a:bodyPr/>
        <a:lstStyle/>
        <a:p>
          <a:endParaRPr lang="en-GB"/>
        </a:p>
      </dgm:t>
    </dgm:pt>
  </dgm:ptLst>
  <dgm:cxnLst>
    <dgm:cxn modelId="{B1D0A189-50C5-4327-B9C8-ADA6FF67059D}" srcId="{A15EF99B-DFB2-4283-B56D-3DBA4FBC9432}" destId="{B53DC1C8-F45F-45ED-9EBD-834BD4BB25A5}" srcOrd="3" destOrd="0" parTransId="{198A6C11-2BCE-4721-89B4-349D37174167}" sibTransId="{526F4CBB-8981-455F-B57E-FDCF6CE72A3F}"/>
    <dgm:cxn modelId="{4F921B49-1103-4BB5-A5B6-5632BA2D3D4F}" srcId="{A15EF99B-DFB2-4283-B56D-3DBA4FBC9432}" destId="{A2D650F3-E9EF-45CB-B3AE-3AE3999D8FDD}" srcOrd="6" destOrd="0" parTransId="{BE7EEE45-773C-4D1B-BFA0-8AD3377A5D67}" sibTransId="{9A3CA213-A80D-47A6-A2D0-8EEB8D44050A}"/>
    <dgm:cxn modelId="{89D0479F-E1E9-4427-B58E-982A5085B18E}" type="presOf" srcId="{ECA5C330-2A63-41A2-9ABE-88E2B18DD865}" destId="{F16696BA-9F01-4021-A0BB-D4D5EFA154E3}" srcOrd="0" destOrd="0" presId="urn:microsoft.com/office/officeart/2005/8/layout/radial6"/>
    <dgm:cxn modelId="{CE08C3DD-B3E1-466B-99BC-8AAEC03A862E}" type="presOf" srcId="{A2D5DA12-0C9D-4973-B579-6D9585749EA8}" destId="{2BBC7A6B-ABC4-409E-9807-2264C32FE835}" srcOrd="0" destOrd="0" presId="urn:microsoft.com/office/officeart/2005/8/layout/radial6"/>
    <dgm:cxn modelId="{2C9944A9-968C-4587-9534-4B59458C5E08}" type="presOf" srcId="{BB884B15-458D-4486-B781-6E0B802A3E09}" destId="{221686D3-184A-4550-AF42-B75D053C126F}" srcOrd="0" destOrd="0" presId="urn:microsoft.com/office/officeart/2005/8/layout/radial6"/>
    <dgm:cxn modelId="{C7C93DAB-493D-445C-9BCF-9DE33C767218}" type="presOf" srcId="{D6CA5916-60D1-487B-A26D-C0F874F30F8A}" destId="{39231DFD-1F58-408D-96BA-231F2F1A8949}" srcOrd="0" destOrd="0" presId="urn:microsoft.com/office/officeart/2005/8/layout/radial6"/>
    <dgm:cxn modelId="{9CB5352B-D592-4705-8C28-9166279C2705}" type="presOf" srcId="{0A674FDE-1BF1-4C63-AD2D-E95D3D3D70CC}" destId="{B7559E33-BA49-4CAD-A43D-6FF0E4D8EDDF}" srcOrd="0" destOrd="0" presId="urn:microsoft.com/office/officeart/2005/8/layout/radial6"/>
    <dgm:cxn modelId="{634F4E5F-18C5-42A8-B7ED-168EA9F84491}" srcId="{A15EF99B-DFB2-4283-B56D-3DBA4FBC9432}" destId="{3ED3D1AE-AF00-4F8B-B507-962ED958CF53}" srcOrd="2" destOrd="0" parTransId="{5872E3A7-5C5C-4800-B446-EA95F572C287}" sibTransId="{0A674FDE-1BF1-4C63-AD2D-E95D3D3D70CC}"/>
    <dgm:cxn modelId="{BBAB05CD-596C-4720-8B46-9726D80D2357}" srcId="{A15EF99B-DFB2-4283-B56D-3DBA4FBC9432}" destId="{D6CA5916-60D1-487B-A26D-C0F874F30F8A}" srcOrd="4" destOrd="0" parTransId="{F555B368-0695-4248-BD3F-92617BFE4644}" sibTransId="{EAB53861-A47E-4AAC-B988-D38C483484BD}"/>
    <dgm:cxn modelId="{BD805265-6710-46F4-BE20-4B4049AF8D1D}" type="presOf" srcId="{3ED3D1AE-AF00-4F8B-B507-962ED958CF53}" destId="{4C60D4B6-37A2-41F6-88D6-AA4B6BB02DAA}" srcOrd="0" destOrd="0" presId="urn:microsoft.com/office/officeart/2005/8/layout/radial6"/>
    <dgm:cxn modelId="{C1C87254-D251-4FB4-8E64-651CBFAFF090}" type="presOf" srcId="{40C924DA-5210-4BF3-84A8-8CFABD8E2E14}" destId="{673C3B6D-BBFC-4716-810F-AAD79DE40BCA}" srcOrd="0" destOrd="0" presId="urn:microsoft.com/office/officeart/2005/8/layout/radial6"/>
    <dgm:cxn modelId="{DAC768A6-55F2-46BB-B11B-ACC2281AFDCA}" type="presOf" srcId="{B53DC1C8-F45F-45ED-9EBD-834BD4BB25A5}" destId="{28718007-6F6D-4C0E-A7C3-4569681D847B}" srcOrd="0" destOrd="0" presId="urn:microsoft.com/office/officeart/2005/8/layout/radial6"/>
    <dgm:cxn modelId="{8891203C-1B7F-4672-9421-769CAFCEBDC8}" type="presOf" srcId="{9A3CA213-A80D-47A6-A2D0-8EEB8D44050A}" destId="{9FEB5483-1E6F-44BD-B5A1-A5EC1C4A180C}" srcOrd="0" destOrd="0" presId="urn:microsoft.com/office/officeart/2005/8/layout/radial6"/>
    <dgm:cxn modelId="{05A3FC42-B3A3-496C-975C-D885D2D1F468}" type="presOf" srcId="{47D63C66-CDCE-4526-9D8F-A08663036CDD}" destId="{8C977BFB-086B-4207-81FF-BA1B420B574C}" srcOrd="0" destOrd="0" presId="urn:microsoft.com/office/officeart/2005/8/layout/radial6"/>
    <dgm:cxn modelId="{C21A4532-8F14-4C02-910A-9509D7816BB5}" type="presOf" srcId="{526F4CBB-8981-455F-B57E-FDCF6CE72A3F}" destId="{A48BD915-67D1-4849-9203-8020CBD34BFB}" srcOrd="0" destOrd="0" presId="urn:microsoft.com/office/officeart/2005/8/layout/radial6"/>
    <dgm:cxn modelId="{0495F066-6309-4CB2-A039-F7BD44BD045E}" srcId="{A15EF99B-DFB2-4283-B56D-3DBA4FBC9432}" destId="{47D63C66-CDCE-4526-9D8F-A08663036CDD}" srcOrd="1" destOrd="0" parTransId="{5E42E615-9615-4EFC-BFB6-944452410939}" sibTransId="{40C924DA-5210-4BF3-84A8-8CFABD8E2E14}"/>
    <dgm:cxn modelId="{A0928C1A-EA88-4F72-949E-62800D129D30}" srcId="{F7CC7889-DE80-4E71-8DDB-80FAB74FE874}" destId="{A15EF99B-DFB2-4283-B56D-3DBA4FBC9432}" srcOrd="0" destOrd="0" parTransId="{7D20FCD9-CB0C-4E5B-B6DD-8AD8E5277EA9}" sibTransId="{DAD54B90-9EA0-4530-81F6-8165C0CC269A}"/>
    <dgm:cxn modelId="{C4494F2A-290F-4B0F-8B68-72D498526DFA}" type="presOf" srcId="{A2D650F3-E9EF-45CB-B3AE-3AE3999D8FDD}" destId="{E5464403-07CA-43FD-96DF-DC0BE0397F30}" srcOrd="0" destOrd="0" presId="urn:microsoft.com/office/officeart/2005/8/layout/radial6"/>
    <dgm:cxn modelId="{9648EEED-3587-42E8-A659-D574010C8B94}" type="presOf" srcId="{F7CC7889-DE80-4E71-8DDB-80FAB74FE874}" destId="{F62FB619-4EE1-4829-B256-15174B050D9B}" srcOrd="0" destOrd="0" presId="urn:microsoft.com/office/officeart/2005/8/layout/radial6"/>
    <dgm:cxn modelId="{7142A6F1-1526-429E-9FC7-5C31FD25DD3E}" type="presOf" srcId="{EAB53861-A47E-4AAC-B988-D38C483484BD}" destId="{82D5D188-C512-4718-8370-C613437711C4}" srcOrd="0" destOrd="0" presId="urn:microsoft.com/office/officeart/2005/8/layout/radial6"/>
    <dgm:cxn modelId="{6927FB40-EC4C-4ED8-B372-48075AF2A948}" type="presOf" srcId="{A15EF99B-DFB2-4283-B56D-3DBA4FBC9432}" destId="{8C915AAF-D467-4653-912A-C280BE52A89C}" srcOrd="0" destOrd="0" presId="urn:microsoft.com/office/officeart/2005/8/layout/radial6"/>
    <dgm:cxn modelId="{C30A1A5E-C269-4E1D-9274-22CCD28C42FA}" type="presOf" srcId="{9B3AE915-1296-48F4-8550-0DC87A023307}" destId="{D2E62ACC-9574-4A7A-A868-6B5958B7BD5B}" srcOrd="0" destOrd="0" presId="urn:microsoft.com/office/officeart/2005/8/layout/radial6"/>
    <dgm:cxn modelId="{F6D99BFC-337A-4369-B5E8-F2427072CD62}" srcId="{A15EF99B-DFB2-4283-B56D-3DBA4FBC9432}" destId="{9B3AE915-1296-48F4-8550-0DC87A023307}" srcOrd="0" destOrd="0" parTransId="{B6B23631-FC23-4D14-88C8-BC363C01F1CC}" sibTransId="{ECA5C330-2A63-41A2-9ABE-88E2B18DD865}"/>
    <dgm:cxn modelId="{58664D41-A2D0-450F-A4E5-FD5FA80762DE}" srcId="{A15EF99B-DFB2-4283-B56D-3DBA4FBC9432}" destId="{A2D5DA12-0C9D-4973-B579-6D9585749EA8}" srcOrd="5" destOrd="0" parTransId="{B8EEAB96-1B59-45AE-A6B8-6F2C3B7F9388}" sibTransId="{BB884B15-458D-4486-B781-6E0B802A3E09}"/>
    <dgm:cxn modelId="{AD61403E-5BF4-4E57-994E-4A45FB41C993}" type="presParOf" srcId="{F62FB619-4EE1-4829-B256-15174B050D9B}" destId="{8C915AAF-D467-4653-912A-C280BE52A89C}" srcOrd="0" destOrd="0" presId="urn:microsoft.com/office/officeart/2005/8/layout/radial6"/>
    <dgm:cxn modelId="{47FB205E-4484-4B11-B701-50218A0654C7}" type="presParOf" srcId="{F62FB619-4EE1-4829-B256-15174B050D9B}" destId="{D2E62ACC-9574-4A7A-A868-6B5958B7BD5B}" srcOrd="1" destOrd="0" presId="urn:microsoft.com/office/officeart/2005/8/layout/radial6"/>
    <dgm:cxn modelId="{FAE16514-CCCB-4E91-88BF-40C196F7CE13}" type="presParOf" srcId="{F62FB619-4EE1-4829-B256-15174B050D9B}" destId="{CBB387FD-C31F-4B2E-A178-686412EE0BB7}" srcOrd="2" destOrd="0" presId="urn:microsoft.com/office/officeart/2005/8/layout/radial6"/>
    <dgm:cxn modelId="{B71F4172-1ECB-4BA7-A7BC-7CE49FFB6FF3}" type="presParOf" srcId="{F62FB619-4EE1-4829-B256-15174B050D9B}" destId="{F16696BA-9F01-4021-A0BB-D4D5EFA154E3}" srcOrd="3" destOrd="0" presId="urn:microsoft.com/office/officeart/2005/8/layout/radial6"/>
    <dgm:cxn modelId="{F209E14E-B6BA-428D-8E0B-8A0D2AF19CF2}" type="presParOf" srcId="{F62FB619-4EE1-4829-B256-15174B050D9B}" destId="{8C977BFB-086B-4207-81FF-BA1B420B574C}" srcOrd="4" destOrd="0" presId="urn:microsoft.com/office/officeart/2005/8/layout/radial6"/>
    <dgm:cxn modelId="{06AE1D4B-1DAF-4690-8AD8-CB4C1ACCEB9F}" type="presParOf" srcId="{F62FB619-4EE1-4829-B256-15174B050D9B}" destId="{F90505EF-1A3A-44DE-85EC-0AC4F6AB16F4}" srcOrd="5" destOrd="0" presId="urn:microsoft.com/office/officeart/2005/8/layout/radial6"/>
    <dgm:cxn modelId="{FB1DEC70-296A-4329-8BFC-688D92D6AC27}" type="presParOf" srcId="{F62FB619-4EE1-4829-B256-15174B050D9B}" destId="{673C3B6D-BBFC-4716-810F-AAD79DE40BCA}" srcOrd="6" destOrd="0" presId="urn:microsoft.com/office/officeart/2005/8/layout/radial6"/>
    <dgm:cxn modelId="{9FB6AFA8-89D0-42C5-9DC2-B1374861B2D5}" type="presParOf" srcId="{F62FB619-4EE1-4829-B256-15174B050D9B}" destId="{4C60D4B6-37A2-41F6-88D6-AA4B6BB02DAA}" srcOrd="7" destOrd="0" presId="urn:microsoft.com/office/officeart/2005/8/layout/radial6"/>
    <dgm:cxn modelId="{BBAF858F-E64C-4EF1-8445-42B0451EEBFC}" type="presParOf" srcId="{F62FB619-4EE1-4829-B256-15174B050D9B}" destId="{5BB6E96B-FA95-49B5-8BEF-492931CE989E}" srcOrd="8" destOrd="0" presId="urn:microsoft.com/office/officeart/2005/8/layout/radial6"/>
    <dgm:cxn modelId="{7D101C84-3CCD-4F94-A91B-59C2A9D983E3}" type="presParOf" srcId="{F62FB619-4EE1-4829-B256-15174B050D9B}" destId="{B7559E33-BA49-4CAD-A43D-6FF0E4D8EDDF}" srcOrd="9" destOrd="0" presId="urn:microsoft.com/office/officeart/2005/8/layout/radial6"/>
    <dgm:cxn modelId="{175A2276-3D3E-4B35-BD9C-61A6A3FACF70}" type="presParOf" srcId="{F62FB619-4EE1-4829-B256-15174B050D9B}" destId="{28718007-6F6D-4C0E-A7C3-4569681D847B}" srcOrd="10" destOrd="0" presId="urn:microsoft.com/office/officeart/2005/8/layout/radial6"/>
    <dgm:cxn modelId="{E7367EB4-1584-4763-A870-5317855E754A}" type="presParOf" srcId="{F62FB619-4EE1-4829-B256-15174B050D9B}" destId="{98BB74AC-1855-4CB6-AFA7-D0E20B61B0CC}" srcOrd="11" destOrd="0" presId="urn:microsoft.com/office/officeart/2005/8/layout/radial6"/>
    <dgm:cxn modelId="{C4CB0EB9-1687-4153-A328-80160EFF2B85}" type="presParOf" srcId="{F62FB619-4EE1-4829-B256-15174B050D9B}" destId="{A48BD915-67D1-4849-9203-8020CBD34BFB}" srcOrd="12" destOrd="0" presId="urn:microsoft.com/office/officeart/2005/8/layout/radial6"/>
    <dgm:cxn modelId="{81A6185B-9CB1-4EDD-BBBB-762CC18FF935}" type="presParOf" srcId="{F62FB619-4EE1-4829-B256-15174B050D9B}" destId="{39231DFD-1F58-408D-96BA-231F2F1A8949}" srcOrd="13" destOrd="0" presId="urn:microsoft.com/office/officeart/2005/8/layout/radial6"/>
    <dgm:cxn modelId="{3F9A9EC5-452E-411B-9768-1C3DB704457E}" type="presParOf" srcId="{F62FB619-4EE1-4829-B256-15174B050D9B}" destId="{3BEB8B9F-74E3-421B-A6EE-1A69308AE29E}" srcOrd="14" destOrd="0" presId="urn:microsoft.com/office/officeart/2005/8/layout/radial6"/>
    <dgm:cxn modelId="{0AD095CC-FE36-454D-9455-7F3E3A3F2F34}" type="presParOf" srcId="{F62FB619-4EE1-4829-B256-15174B050D9B}" destId="{82D5D188-C512-4718-8370-C613437711C4}" srcOrd="15" destOrd="0" presId="urn:microsoft.com/office/officeart/2005/8/layout/radial6"/>
    <dgm:cxn modelId="{C45D32B3-A4D6-4D63-B0E1-322399C2DB6B}" type="presParOf" srcId="{F62FB619-4EE1-4829-B256-15174B050D9B}" destId="{2BBC7A6B-ABC4-409E-9807-2264C32FE835}" srcOrd="16" destOrd="0" presId="urn:microsoft.com/office/officeart/2005/8/layout/radial6"/>
    <dgm:cxn modelId="{5C92863B-E231-4AC1-99BF-DFB97643A730}" type="presParOf" srcId="{F62FB619-4EE1-4829-B256-15174B050D9B}" destId="{AF1D444C-DE75-41DA-B17D-AB84A5CC7C6B}" srcOrd="17" destOrd="0" presId="urn:microsoft.com/office/officeart/2005/8/layout/radial6"/>
    <dgm:cxn modelId="{07754A26-8DD3-4F12-A4F0-41CF8FDB26E5}" type="presParOf" srcId="{F62FB619-4EE1-4829-B256-15174B050D9B}" destId="{221686D3-184A-4550-AF42-B75D053C126F}" srcOrd="18" destOrd="0" presId="urn:microsoft.com/office/officeart/2005/8/layout/radial6"/>
    <dgm:cxn modelId="{44D1A150-3176-4314-85CF-5A7D18F0A3AB}" type="presParOf" srcId="{F62FB619-4EE1-4829-B256-15174B050D9B}" destId="{E5464403-07CA-43FD-96DF-DC0BE0397F30}" srcOrd="19" destOrd="0" presId="urn:microsoft.com/office/officeart/2005/8/layout/radial6"/>
    <dgm:cxn modelId="{DE3A01FB-6175-4D03-9FCC-4C41D41A6BA6}" type="presParOf" srcId="{F62FB619-4EE1-4829-B256-15174B050D9B}" destId="{EA9618A2-DA3A-4CED-8C54-1773909B2454}" srcOrd="20" destOrd="0" presId="urn:microsoft.com/office/officeart/2005/8/layout/radial6"/>
    <dgm:cxn modelId="{8AD9BD70-4EC5-49D5-AFD5-507E310A7A31}" type="presParOf" srcId="{F62FB619-4EE1-4829-B256-15174B050D9B}" destId="{9FEB5483-1E6F-44BD-B5A1-A5EC1C4A180C}" srcOrd="21"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FEB5483-1E6F-44BD-B5A1-A5EC1C4A180C}">
      <dsp:nvSpPr>
        <dsp:cNvPr id="0" name=""/>
        <dsp:cNvSpPr/>
      </dsp:nvSpPr>
      <dsp:spPr>
        <a:xfrm>
          <a:off x="1572071" y="648458"/>
          <a:ext cx="5145588" cy="5145588"/>
        </a:xfrm>
        <a:prstGeom prst="blockArc">
          <a:avLst>
            <a:gd name="adj1" fmla="val 13114286"/>
            <a:gd name="adj2" fmla="val 16200000"/>
            <a:gd name="adj3" fmla="val 3901"/>
          </a:avLst>
        </a:prstGeom>
        <a:gradFill rotWithShape="1">
          <a:gsLst>
            <a:gs pos="0">
              <a:schemeClr val="accent6">
                <a:tint val="15000"/>
                <a:satMod val="250000"/>
              </a:schemeClr>
            </a:gs>
            <a:gs pos="49000">
              <a:schemeClr val="accent6">
                <a:tint val="50000"/>
                <a:satMod val="200000"/>
              </a:schemeClr>
            </a:gs>
            <a:gs pos="49100">
              <a:schemeClr val="accent6">
                <a:tint val="64000"/>
                <a:satMod val="160000"/>
              </a:schemeClr>
            </a:gs>
            <a:gs pos="92000">
              <a:schemeClr val="accent6">
                <a:tint val="50000"/>
                <a:satMod val="200000"/>
              </a:schemeClr>
            </a:gs>
            <a:gs pos="100000">
              <a:schemeClr val="accent6">
                <a:tint val="43000"/>
                <a:satMod val="190000"/>
              </a:schemeClr>
            </a:gs>
          </a:gsLst>
          <a:lin ang="5400000" scaled="1"/>
        </a:gradFill>
        <a:ln w="11430" cap="flat" cmpd="sng" algn="ctr">
          <a:solidFill>
            <a:schemeClr val="accent6"/>
          </a:solidFill>
          <a:prstDash val="solid"/>
        </a:ln>
        <a:effectLst>
          <a:outerShdw blurRad="50800" dist="25000" dir="5400000" rotWithShape="0">
            <a:schemeClr val="accent6">
              <a:shade val="30000"/>
              <a:satMod val="150000"/>
              <a:alpha val="38000"/>
            </a:schemeClr>
          </a:outerShdw>
        </a:effectLst>
      </dsp:spPr>
      <dsp:style>
        <a:lnRef idx="1">
          <a:schemeClr val="accent6"/>
        </a:lnRef>
        <a:fillRef idx="2">
          <a:schemeClr val="accent6"/>
        </a:fillRef>
        <a:effectRef idx="1">
          <a:schemeClr val="accent6"/>
        </a:effectRef>
        <a:fontRef idx="minor">
          <a:schemeClr val="dk1"/>
        </a:fontRef>
      </dsp:style>
    </dsp:sp>
    <dsp:sp modelId="{221686D3-184A-4550-AF42-B75D053C126F}">
      <dsp:nvSpPr>
        <dsp:cNvPr id="0" name=""/>
        <dsp:cNvSpPr/>
      </dsp:nvSpPr>
      <dsp:spPr>
        <a:xfrm>
          <a:off x="1572071" y="648458"/>
          <a:ext cx="5145588" cy="5145588"/>
        </a:xfrm>
        <a:prstGeom prst="blockArc">
          <a:avLst>
            <a:gd name="adj1" fmla="val 10028571"/>
            <a:gd name="adj2" fmla="val 13114286"/>
            <a:gd name="adj3" fmla="val 3901"/>
          </a:avLst>
        </a:prstGeom>
        <a:gradFill rotWithShape="1">
          <a:gsLst>
            <a:gs pos="0">
              <a:schemeClr val="accent6">
                <a:tint val="15000"/>
                <a:satMod val="250000"/>
              </a:schemeClr>
            </a:gs>
            <a:gs pos="49000">
              <a:schemeClr val="accent6">
                <a:tint val="50000"/>
                <a:satMod val="200000"/>
              </a:schemeClr>
            </a:gs>
            <a:gs pos="49100">
              <a:schemeClr val="accent6">
                <a:tint val="64000"/>
                <a:satMod val="160000"/>
              </a:schemeClr>
            </a:gs>
            <a:gs pos="92000">
              <a:schemeClr val="accent6">
                <a:tint val="50000"/>
                <a:satMod val="200000"/>
              </a:schemeClr>
            </a:gs>
            <a:gs pos="100000">
              <a:schemeClr val="accent6">
                <a:tint val="43000"/>
                <a:satMod val="190000"/>
              </a:schemeClr>
            </a:gs>
          </a:gsLst>
          <a:lin ang="5400000" scaled="1"/>
        </a:gradFill>
        <a:ln w="11430" cap="flat" cmpd="sng" algn="ctr">
          <a:solidFill>
            <a:schemeClr val="accent6"/>
          </a:solidFill>
          <a:prstDash val="solid"/>
        </a:ln>
        <a:effectLst>
          <a:outerShdw blurRad="50800" dist="25000" dir="5400000" rotWithShape="0">
            <a:schemeClr val="accent6">
              <a:shade val="30000"/>
              <a:satMod val="150000"/>
              <a:alpha val="38000"/>
            </a:schemeClr>
          </a:outerShdw>
        </a:effectLst>
      </dsp:spPr>
      <dsp:style>
        <a:lnRef idx="1">
          <a:schemeClr val="accent6"/>
        </a:lnRef>
        <a:fillRef idx="2">
          <a:schemeClr val="accent6"/>
        </a:fillRef>
        <a:effectRef idx="1">
          <a:schemeClr val="accent6"/>
        </a:effectRef>
        <a:fontRef idx="minor">
          <a:schemeClr val="dk1"/>
        </a:fontRef>
      </dsp:style>
    </dsp:sp>
    <dsp:sp modelId="{82D5D188-C512-4718-8370-C613437711C4}">
      <dsp:nvSpPr>
        <dsp:cNvPr id="0" name=""/>
        <dsp:cNvSpPr/>
      </dsp:nvSpPr>
      <dsp:spPr>
        <a:xfrm>
          <a:off x="1572071" y="648458"/>
          <a:ext cx="5145588" cy="5145588"/>
        </a:xfrm>
        <a:prstGeom prst="blockArc">
          <a:avLst>
            <a:gd name="adj1" fmla="val 6942857"/>
            <a:gd name="adj2" fmla="val 10028571"/>
            <a:gd name="adj3" fmla="val 3901"/>
          </a:avLst>
        </a:prstGeom>
        <a:gradFill rotWithShape="1">
          <a:gsLst>
            <a:gs pos="0">
              <a:schemeClr val="accent6">
                <a:tint val="15000"/>
                <a:satMod val="250000"/>
              </a:schemeClr>
            </a:gs>
            <a:gs pos="49000">
              <a:schemeClr val="accent6">
                <a:tint val="50000"/>
                <a:satMod val="200000"/>
              </a:schemeClr>
            </a:gs>
            <a:gs pos="49100">
              <a:schemeClr val="accent6">
                <a:tint val="64000"/>
                <a:satMod val="160000"/>
              </a:schemeClr>
            </a:gs>
            <a:gs pos="92000">
              <a:schemeClr val="accent6">
                <a:tint val="50000"/>
                <a:satMod val="200000"/>
              </a:schemeClr>
            </a:gs>
            <a:gs pos="100000">
              <a:schemeClr val="accent6">
                <a:tint val="43000"/>
                <a:satMod val="190000"/>
              </a:schemeClr>
            </a:gs>
          </a:gsLst>
          <a:lin ang="5400000" scaled="1"/>
        </a:gradFill>
        <a:ln w="11430" cap="flat" cmpd="sng" algn="ctr">
          <a:solidFill>
            <a:schemeClr val="accent6"/>
          </a:solidFill>
          <a:prstDash val="solid"/>
        </a:ln>
        <a:effectLst>
          <a:outerShdw blurRad="50800" dist="25000" dir="5400000" rotWithShape="0">
            <a:schemeClr val="accent6">
              <a:shade val="30000"/>
              <a:satMod val="150000"/>
              <a:alpha val="38000"/>
            </a:schemeClr>
          </a:outerShdw>
        </a:effectLst>
      </dsp:spPr>
      <dsp:style>
        <a:lnRef idx="1">
          <a:schemeClr val="accent6"/>
        </a:lnRef>
        <a:fillRef idx="2">
          <a:schemeClr val="accent6"/>
        </a:fillRef>
        <a:effectRef idx="1">
          <a:schemeClr val="accent6"/>
        </a:effectRef>
        <a:fontRef idx="minor">
          <a:schemeClr val="dk1"/>
        </a:fontRef>
      </dsp:style>
    </dsp:sp>
    <dsp:sp modelId="{A48BD915-67D1-4849-9203-8020CBD34BFB}">
      <dsp:nvSpPr>
        <dsp:cNvPr id="0" name=""/>
        <dsp:cNvSpPr/>
      </dsp:nvSpPr>
      <dsp:spPr>
        <a:xfrm>
          <a:off x="1572071" y="648458"/>
          <a:ext cx="5145588" cy="5145588"/>
        </a:xfrm>
        <a:prstGeom prst="blockArc">
          <a:avLst>
            <a:gd name="adj1" fmla="val 3857143"/>
            <a:gd name="adj2" fmla="val 6942857"/>
            <a:gd name="adj3" fmla="val 3901"/>
          </a:avLst>
        </a:prstGeom>
        <a:gradFill rotWithShape="1">
          <a:gsLst>
            <a:gs pos="0">
              <a:schemeClr val="accent6">
                <a:tint val="15000"/>
                <a:satMod val="250000"/>
              </a:schemeClr>
            </a:gs>
            <a:gs pos="49000">
              <a:schemeClr val="accent6">
                <a:tint val="50000"/>
                <a:satMod val="200000"/>
              </a:schemeClr>
            </a:gs>
            <a:gs pos="49100">
              <a:schemeClr val="accent6">
                <a:tint val="64000"/>
                <a:satMod val="160000"/>
              </a:schemeClr>
            </a:gs>
            <a:gs pos="92000">
              <a:schemeClr val="accent6">
                <a:tint val="50000"/>
                <a:satMod val="200000"/>
              </a:schemeClr>
            </a:gs>
            <a:gs pos="100000">
              <a:schemeClr val="accent6">
                <a:tint val="43000"/>
                <a:satMod val="190000"/>
              </a:schemeClr>
            </a:gs>
          </a:gsLst>
          <a:lin ang="5400000" scaled="1"/>
        </a:gradFill>
        <a:ln w="11430" cap="flat" cmpd="sng" algn="ctr">
          <a:solidFill>
            <a:schemeClr val="accent6"/>
          </a:solidFill>
          <a:prstDash val="solid"/>
        </a:ln>
        <a:effectLst>
          <a:outerShdw blurRad="50800" dist="25000" dir="5400000" rotWithShape="0">
            <a:schemeClr val="accent6">
              <a:shade val="30000"/>
              <a:satMod val="150000"/>
              <a:alpha val="38000"/>
            </a:schemeClr>
          </a:outerShdw>
        </a:effectLst>
      </dsp:spPr>
      <dsp:style>
        <a:lnRef idx="1">
          <a:schemeClr val="accent6"/>
        </a:lnRef>
        <a:fillRef idx="2">
          <a:schemeClr val="accent6"/>
        </a:fillRef>
        <a:effectRef idx="1">
          <a:schemeClr val="accent6"/>
        </a:effectRef>
        <a:fontRef idx="minor">
          <a:schemeClr val="dk1"/>
        </a:fontRef>
      </dsp:style>
    </dsp:sp>
    <dsp:sp modelId="{B7559E33-BA49-4CAD-A43D-6FF0E4D8EDDF}">
      <dsp:nvSpPr>
        <dsp:cNvPr id="0" name=""/>
        <dsp:cNvSpPr/>
      </dsp:nvSpPr>
      <dsp:spPr>
        <a:xfrm>
          <a:off x="1572071" y="648458"/>
          <a:ext cx="5145588" cy="5145588"/>
        </a:xfrm>
        <a:prstGeom prst="blockArc">
          <a:avLst>
            <a:gd name="adj1" fmla="val 771429"/>
            <a:gd name="adj2" fmla="val 3857143"/>
            <a:gd name="adj3" fmla="val 3901"/>
          </a:avLst>
        </a:prstGeom>
        <a:gradFill rotWithShape="1">
          <a:gsLst>
            <a:gs pos="0">
              <a:schemeClr val="accent6">
                <a:tint val="15000"/>
                <a:satMod val="250000"/>
              </a:schemeClr>
            </a:gs>
            <a:gs pos="49000">
              <a:schemeClr val="accent6">
                <a:tint val="50000"/>
                <a:satMod val="200000"/>
              </a:schemeClr>
            </a:gs>
            <a:gs pos="49100">
              <a:schemeClr val="accent6">
                <a:tint val="64000"/>
                <a:satMod val="160000"/>
              </a:schemeClr>
            </a:gs>
            <a:gs pos="92000">
              <a:schemeClr val="accent6">
                <a:tint val="50000"/>
                <a:satMod val="200000"/>
              </a:schemeClr>
            </a:gs>
            <a:gs pos="100000">
              <a:schemeClr val="accent6">
                <a:tint val="43000"/>
                <a:satMod val="190000"/>
              </a:schemeClr>
            </a:gs>
          </a:gsLst>
          <a:lin ang="5400000" scaled="1"/>
        </a:gradFill>
        <a:ln w="11430" cap="flat" cmpd="sng" algn="ctr">
          <a:solidFill>
            <a:schemeClr val="accent6"/>
          </a:solidFill>
          <a:prstDash val="solid"/>
        </a:ln>
        <a:effectLst>
          <a:outerShdw blurRad="50800" dist="25000" dir="5400000" rotWithShape="0">
            <a:schemeClr val="accent6">
              <a:shade val="30000"/>
              <a:satMod val="150000"/>
              <a:alpha val="38000"/>
            </a:schemeClr>
          </a:outerShdw>
        </a:effectLst>
      </dsp:spPr>
      <dsp:style>
        <a:lnRef idx="1">
          <a:schemeClr val="accent6"/>
        </a:lnRef>
        <a:fillRef idx="2">
          <a:schemeClr val="accent6"/>
        </a:fillRef>
        <a:effectRef idx="1">
          <a:schemeClr val="accent6"/>
        </a:effectRef>
        <a:fontRef idx="minor">
          <a:schemeClr val="dk1"/>
        </a:fontRef>
      </dsp:style>
    </dsp:sp>
    <dsp:sp modelId="{673C3B6D-BBFC-4716-810F-AAD79DE40BCA}">
      <dsp:nvSpPr>
        <dsp:cNvPr id="0" name=""/>
        <dsp:cNvSpPr/>
      </dsp:nvSpPr>
      <dsp:spPr>
        <a:xfrm>
          <a:off x="1572071" y="648458"/>
          <a:ext cx="5145588" cy="5145588"/>
        </a:xfrm>
        <a:prstGeom prst="blockArc">
          <a:avLst>
            <a:gd name="adj1" fmla="val 19285714"/>
            <a:gd name="adj2" fmla="val 771429"/>
            <a:gd name="adj3" fmla="val 3901"/>
          </a:avLst>
        </a:prstGeom>
        <a:gradFill rotWithShape="1">
          <a:gsLst>
            <a:gs pos="0">
              <a:schemeClr val="accent6">
                <a:tint val="15000"/>
                <a:satMod val="250000"/>
              </a:schemeClr>
            </a:gs>
            <a:gs pos="49000">
              <a:schemeClr val="accent6">
                <a:tint val="50000"/>
                <a:satMod val="200000"/>
              </a:schemeClr>
            </a:gs>
            <a:gs pos="49100">
              <a:schemeClr val="accent6">
                <a:tint val="64000"/>
                <a:satMod val="160000"/>
              </a:schemeClr>
            </a:gs>
            <a:gs pos="92000">
              <a:schemeClr val="accent6">
                <a:tint val="50000"/>
                <a:satMod val="200000"/>
              </a:schemeClr>
            </a:gs>
            <a:gs pos="100000">
              <a:schemeClr val="accent6">
                <a:tint val="43000"/>
                <a:satMod val="190000"/>
              </a:schemeClr>
            </a:gs>
          </a:gsLst>
          <a:lin ang="5400000" scaled="1"/>
        </a:gradFill>
        <a:ln w="11430" cap="flat" cmpd="sng" algn="ctr">
          <a:solidFill>
            <a:schemeClr val="accent6"/>
          </a:solidFill>
          <a:prstDash val="solid"/>
        </a:ln>
        <a:effectLst>
          <a:outerShdw blurRad="50800" dist="25000" dir="5400000" rotWithShape="0">
            <a:schemeClr val="accent6">
              <a:shade val="30000"/>
              <a:satMod val="150000"/>
              <a:alpha val="38000"/>
            </a:schemeClr>
          </a:outerShdw>
        </a:effectLst>
      </dsp:spPr>
      <dsp:style>
        <a:lnRef idx="1">
          <a:schemeClr val="accent6"/>
        </a:lnRef>
        <a:fillRef idx="2">
          <a:schemeClr val="accent6"/>
        </a:fillRef>
        <a:effectRef idx="1">
          <a:schemeClr val="accent6"/>
        </a:effectRef>
        <a:fontRef idx="minor">
          <a:schemeClr val="dk1"/>
        </a:fontRef>
      </dsp:style>
    </dsp:sp>
    <dsp:sp modelId="{F16696BA-9F01-4021-A0BB-D4D5EFA154E3}">
      <dsp:nvSpPr>
        <dsp:cNvPr id="0" name=""/>
        <dsp:cNvSpPr/>
      </dsp:nvSpPr>
      <dsp:spPr>
        <a:xfrm>
          <a:off x="1572071" y="648458"/>
          <a:ext cx="5145588" cy="5145588"/>
        </a:xfrm>
        <a:prstGeom prst="blockArc">
          <a:avLst>
            <a:gd name="adj1" fmla="val 16200000"/>
            <a:gd name="adj2" fmla="val 19285714"/>
            <a:gd name="adj3" fmla="val 3901"/>
          </a:avLst>
        </a:prstGeom>
        <a:gradFill rotWithShape="1">
          <a:gsLst>
            <a:gs pos="0">
              <a:schemeClr val="accent6">
                <a:tint val="15000"/>
                <a:satMod val="250000"/>
              </a:schemeClr>
            </a:gs>
            <a:gs pos="49000">
              <a:schemeClr val="accent6">
                <a:tint val="50000"/>
                <a:satMod val="200000"/>
              </a:schemeClr>
            </a:gs>
            <a:gs pos="49100">
              <a:schemeClr val="accent6">
                <a:tint val="64000"/>
                <a:satMod val="160000"/>
              </a:schemeClr>
            </a:gs>
            <a:gs pos="92000">
              <a:schemeClr val="accent6">
                <a:tint val="50000"/>
                <a:satMod val="200000"/>
              </a:schemeClr>
            </a:gs>
            <a:gs pos="100000">
              <a:schemeClr val="accent6">
                <a:tint val="43000"/>
                <a:satMod val="190000"/>
              </a:schemeClr>
            </a:gs>
          </a:gsLst>
          <a:lin ang="5400000" scaled="1"/>
        </a:gradFill>
        <a:ln w="11430" cap="flat" cmpd="sng" algn="ctr">
          <a:solidFill>
            <a:schemeClr val="accent6"/>
          </a:solidFill>
          <a:prstDash val="solid"/>
        </a:ln>
        <a:effectLst>
          <a:outerShdw blurRad="50800" dist="25000" dir="5400000" rotWithShape="0">
            <a:schemeClr val="accent6">
              <a:shade val="30000"/>
              <a:satMod val="150000"/>
              <a:alpha val="38000"/>
            </a:schemeClr>
          </a:outerShdw>
        </a:effectLst>
      </dsp:spPr>
      <dsp:style>
        <a:lnRef idx="1">
          <a:schemeClr val="accent6"/>
        </a:lnRef>
        <a:fillRef idx="2">
          <a:schemeClr val="accent6"/>
        </a:fillRef>
        <a:effectRef idx="1">
          <a:schemeClr val="accent6"/>
        </a:effectRef>
        <a:fontRef idx="minor">
          <a:schemeClr val="dk1"/>
        </a:fontRef>
      </dsp:style>
    </dsp:sp>
    <dsp:sp modelId="{8C915AAF-D467-4653-912A-C280BE52A89C}">
      <dsp:nvSpPr>
        <dsp:cNvPr id="0" name=""/>
        <dsp:cNvSpPr/>
      </dsp:nvSpPr>
      <dsp:spPr>
        <a:xfrm>
          <a:off x="3149158" y="2225544"/>
          <a:ext cx="1991415" cy="1991415"/>
        </a:xfrm>
        <a:prstGeom prst="ellipse">
          <a:avLst/>
        </a:prstGeom>
        <a:gradFill rotWithShape="1">
          <a:gsLst>
            <a:gs pos="0">
              <a:schemeClr val="accent6">
                <a:tint val="15000"/>
                <a:satMod val="250000"/>
              </a:schemeClr>
            </a:gs>
            <a:gs pos="49000">
              <a:schemeClr val="accent6">
                <a:tint val="50000"/>
                <a:satMod val="200000"/>
              </a:schemeClr>
            </a:gs>
            <a:gs pos="49100">
              <a:schemeClr val="accent6">
                <a:tint val="64000"/>
                <a:satMod val="160000"/>
              </a:schemeClr>
            </a:gs>
            <a:gs pos="92000">
              <a:schemeClr val="accent6">
                <a:tint val="50000"/>
                <a:satMod val="200000"/>
              </a:schemeClr>
            </a:gs>
            <a:gs pos="100000">
              <a:schemeClr val="accent6">
                <a:tint val="43000"/>
                <a:satMod val="190000"/>
              </a:schemeClr>
            </a:gs>
          </a:gsLst>
          <a:lin ang="5400000" scaled="1"/>
        </a:gradFill>
        <a:ln w="11430" cap="flat" cmpd="sng" algn="ctr">
          <a:solidFill>
            <a:schemeClr val="accent6"/>
          </a:solidFill>
          <a:prstDash val="solid"/>
        </a:ln>
        <a:effectLst>
          <a:outerShdw blurRad="50800" dist="25000" dir="5400000" rotWithShape="0">
            <a:schemeClr val="accent6">
              <a:shade val="30000"/>
              <a:satMod val="150000"/>
              <a:alpha val="38000"/>
            </a:scheme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en-CA" sz="3800" kern="1200" dirty="0" smtClean="0"/>
            <a:t>policy cycle</a:t>
          </a:r>
          <a:endParaRPr lang="en-CA" sz="3800" kern="1200" dirty="0"/>
        </a:p>
      </dsp:txBody>
      <dsp:txXfrm>
        <a:off x="3149158" y="2225544"/>
        <a:ext cx="1991415" cy="1991415"/>
      </dsp:txXfrm>
    </dsp:sp>
    <dsp:sp modelId="{D2E62ACC-9574-4A7A-A868-6B5958B7BD5B}">
      <dsp:nvSpPr>
        <dsp:cNvPr id="0" name=""/>
        <dsp:cNvSpPr/>
      </dsp:nvSpPr>
      <dsp:spPr>
        <a:xfrm>
          <a:off x="3447870" y="1646"/>
          <a:ext cx="1393990" cy="1393990"/>
        </a:xfrm>
        <a:prstGeom prst="ellipse">
          <a:avLst/>
        </a:prstGeom>
        <a:gradFill rotWithShape="1">
          <a:gsLst>
            <a:gs pos="0">
              <a:schemeClr val="accent5">
                <a:tint val="74000"/>
              </a:schemeClr>
            </a:gs>
            <a:gs pos="49000">
              <a:schemeClr val="accent5">
                <a:tint val="96000"/>
                <a:shade val="84000"/>
                <a:satMod val="110000"/>
              </a:schemeClr>
            </a:gs>
            <a:gs pos="49100">
              <a:schemeClr val="accent5">
                <a:shade val="55000"/>
                <a:satMod val="150000"/>
              </a:schemeClr>
            </a:gs>
            <a:gs pos="92000">
              <a:schemeClr val="accent5">
                <a:tint val="98000"/>
                <a:shade val="90000"/>
                <a:satMod val="128000"/>
              </a:schemeClr>
            </a:gs>
            <a:gs pos="100000">
              <a:schemeClr val="accent5">
                <a:tint val="90000"/>
                <a:shade val="97000"/>
                <a:satMod val="128000"/>
              </a:schemeClr>
            </a:gs>
          </a:gsLst>
          <a:lin ang="5400000" scaled="1"/>
        </a:gradFill>
        <a:ln w="11430" cap="flat" cmpd="sng" algn="ctr">
          <a:solidFill>
            <a:schemeClr val="accent5"/>
          </a:solidFill>
          <a:prstDash val="solid"/>
        </a:ln>
        <a:effectLst>
          <a:outerShdw blurRad="39000" dist="25400" dir="5400000" rotWithShape="0">
            <a:schemeClr val="accent5">
              <a:shade val="33000"/>
              <a:alpha val="83000"/>
            </a:scheme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CA" sz="1300" kern="1200" dirty="0" smtClean="0">
              <a:solidFill>
                <a:schemeClr val="tx1"/>
              </a:solidFill>
            </a:rPr>
            <a:t>set agenda</a:t>
          </a:r>
          <a:endParaRPr lang="en-CA" sz="1300" kern="1200" dirty="0">
            <a:solidFill>
              <a:schemeClr val="tx1"/>
            </a:solidFill>
          </a:endParaRPr>
        </a:p>
      </dsp:txBody>
      <dsp:txXfrm>
        <a:off x="3447870" y="1646"/>
        <a:ext cx="1393990" cy="1393990"/>
      </dsp:txXfrm>
    </dsp:sp>
    <dsp:sp modelId="{8C977BFB-086B-4207-81FF-BA1B420B574C}">
      <dsp:nvSpPr>
        <dsp:cNvPr id="0" name=""/>
        <dsp:cNvSpPr/>
      </dsp:nvSpPr>
      <dsp:spPr>
        <a:xfrm>
          <a:off x="5420126" y="951435"/>
          <a:ext cx="1393990" cy="1393990"/>
        </a:xfrm>
        <a:prstGeom prst="ellipse">
          <a:avLst/>
        </a:prstGeom>
        <a:gradFill rotWithShape="1">
          <a:gsLst>
            <a:gs pos="0">
              <a:schemeClr val="accent5">
                <a:tint val="74000"/>
              </a:schemeClr>
            </a:gs>
            <a:gs pos="49000">
              <a:schemeClr val="accent5">
                <a:tint val="96000"/>
                <a:shade val="84000"/>
                <a:satMod val="110000"/>
              </a:schemeClr>
            </a:gs>
            <a:gs pos="49100">
              <a:schemeClr val="accent5">
                <a:shade val="55000"/>
                <a:satMod val="150000"/>
              </a:schemeClr>
            </a:gs>
            <a:gs pos="92000">
              <a:schemeClr val="accent5">
                <a:tint val="98000"/>
                <a:shade val="90000"/>
                <a:satMod val="128000"/>
              </a:schemeClr>
            </a:gs>
            <a:gs pos="100000">
              <a:schemeClr val="accent5">
                <a:tint val="90000"/>
                <a:shade val="97000"/>
                <a:satMod val="128000"/>
              </a:schemeClr>
            </a:gs>
          </a:gsLst>
          <a:lin ang="5400000" scaled="1"/>
        </a:gradFill>
        <a:ln w="11430" cap="flat" cmpd="sng" algn="ctr">
          <a:solidFill>
            <a:schemeClr val="accent5"/>
          </a:solidFill>
          <a:prstDash val="solid"/>
        </a:ln>
        <a:effectLst>
          <a:outerShdw blurRad="39000" dist="25400" dir="5400000" rotWithShape="0">
            <a:schemeClr val="accent5">
              <a:shade val="33000"/>
              <a:alpha val="83000"/>
            </a:scheme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CA" sz="1300" kern="1200" dirty="0" smtClean="0">
              <a:solidFill>
                <a:schemeClr val="tx1"/>
              </a:solidFill>
            </a:rPr>
            <a:t>map policy alternatives</a:t>
          </a:r>
          <a:endParaRPr lang="en-CA" sz="1300" kern="1200" dirty="0">
            <a:solidFill>
              <a:schemeClr val="tx1"/>
            </a:solidFill>
          </a:endParaRPr>
        </a:p>
      </dsp:txBody>
      <dsp:txXfrm>
        <a:off x="5420126" y="951435"/>
        <a:ext cx="1393990" cy="1393990"/>
      </dsp:txXfrm>
    </dsp:sp>
    <dsp:sp modelId="{4C60D4B6-37A2-41F6-88D6-AA4B6BB02DAA}">
      <dsp:nvSpPr>
        <dsp:cNvPr id="0" name=""/>
        <dsp:cNvSpPr/>
      </dsp:nvSpPr>
      <dsp:spPr>
        <a:xfrm>
          <a:off x="5907233" y="3085590"/>
          <a:ext cx="1393990" cy="1393990"/>
        </a:xfrm>
        <a:prstGeom prst="ellipse">
          <a:avLst/>
        </a:prstGeom>
        <a:gradFill rotWithShape="1">
          <a:gsLst>
            <a:gs pos="0">
              <a:schemeClr val="accent5">
                <a:tint val="74000"/>
              </a:schemeClr>
            </a:gs>
            <a:gs pos="49000">
              <a:schemeClr val="accent5">
                <a:tint val="96000"/>
                <a:shade val="84000"/>
                <a:satMod val="110000"/>
              </a:schemeClr>
            </a:gs>
            <a:gs pos="49100">
              <a:schemeClr val="accent5">
                <a:shade val="55000"/>
                <a:satMod val="150000"/>
              </a:schemeClr>
            </a:gs>
            <a:gs pos="92000">
              <a:schemeClr val="accent5">
                <a:tint val="98000"/>
                <a:shade val="90000"/>
                <a:satMod val="128000"/>
              </a:schemeClr>
            </a:gs>
            <a:gs pos="100000">
              <a:schemeClr val="accent5">
                <a:tint val="90000"/>
                <a:shade val="97000"/>
                <a:satMod val="128000"/>
              </a:schemeClr>
            </a:gs>
          </a:gsLst>
          <a:lin ang="5400000" scaled="1"/>
        </a:gradFill>
        <a:ln w="11430" cap="flat" cmpd="sng" algn="ctr">
          <a:solidFill>
            <a:schemeClr val="accent5"/>
          </a:solidFill>
          <a:prstDash val="solid"/>
        </a:ln>
        <a:effectLst>
          <a:outerShdw blurRad="39000" dist="25400" dir="5400000" rotWithShape="0">
            <a:schemeClr val="accent5">
              <a:shade val="33000"/>
              <a:alpha val="83000"/>
            </a:scheme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CA" sz="1300" kern="1200" dirty="0" smtClean="0">
              <a:solidFill>
                <a:schemeClr val="tx1"/>
              </a:solidFill>
            </a:rPr>
            <a:t>advocate preferred solution</a:t>
          </a:r>
          <a:endParaRPr lang="en-CA" sz="1300" kern="1200" dirty="0">
            <a:solidFill>
              <a:schemeClr val="tx1"/>
            </a:solidFill>
          </a:endParaRPr>
        </a:p>
      </dsp:txBody>
      <dsp:txXfrm>
        <a:off x="5907233" y="3085590"/>
        <a:ext cx="1393990" cy="1393990"/>
      </dsp:txXfrm>
    </dsp:sp>
    <dsp:sp modelId="{28718007-6F6D-4C0E-A7C3-4569681D847B}">
      <dsp:nvSpPr>
        <dsp:cNvPr id="0" name=""/>
        <dsp:cNvSpPr/>
      </dsp:nvSpPr>
      <dsp:spPr>
        <a:xfrm>
          <a:off x="4542389" y="4797050"/>
          <a:ext cx="1393990" cy="1393990"/>
        </a:xfrm>
        <a:prstGeom prst="ellipse">
          <a:avLst/>
        </a:prstGeom>
        <a:gradFill rotWithShape="1">
          <a:gsLst>
            <a:gs pos="0">
              <a:schemeClr val="accent6">
                <a:tint val="15000"/>
                <a:satMod val="250000"/>
              </a:schemeClr>
            </a:gs>
            <a:gs pos="49000">
              <a:schemeClr val="accent6">
                <a:tint val="50000"/>
                <a:satMod val="200000"/>
              </a:schemeClr>
            </a:gs>
            <a:gs pos="49100">
              <a:schemeClr val="accent6">
                <a:tint val="64000"/>
                <a:satMod val="160000"/>
              </a:schemeClr>
            </a:gs>
            <a:gs pos="92000">
              <a:schemeClr val="accent6">
                <a:tint val="50000"/>
                <a:satMod val="200000"/>
              </a:schemeClr>
            </a:gs>
            <a:gs pos="100000">
              <a:schemeClr val="accent6">
                <a:tint val="43000"/>
                <a:satMod val="190000"/>
              </a:schemeClr>
            </a:gs>
          </a:gsLst>
          <a:lin ang="5400000" scaled="1"/>
        </a:gradFill>
        <a:ln w="11430" cap="flat" cmpd="sng" algn="ctr">
          <a:solidFill>
            <a:schemeClr val="accent6"/>
          </a:solidFill>
          <a:prstDash val="solid"/>
        </a:ln>
        <a:effectLst>
          <a:outerShdw blurRad="50800" dist="25000" dir="5400000" rotWithShape="0">
            <a:schemeClr val="accent6">
              <a:shade val="30000"/>
              <a:satMod val="150000"/>
              <a:alpha val="38000"/>
            </a:scheme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CA" sz="1300" kern="1200" dirty="0" smtClean="0">
              <a:solidFill>
                <a:schemeClr val="tx1"/>
              </a:solidFill>
            </a:rPr>
            <a:t>design </a:t>
          </a:r>
        </a:p>
        <a:p>
          <a:pPr lvl="0" algn="ctr" defTabSz="577850">
            <a:lnSpc>
              <a:spcPct val="90000"/>
            </a:lnSpc>
            <a:spcBef>
              <a:spcPct val="0"/>
            </a:spcBef>
            <a:spcAft>
              <a:spcPct val="35000"/>
            </a:spcAft>
          </a:pPr>
          <a:r>
            <a:rPr lang="en-CA" sz="1300" kern="1200" dirty="0" smtClean="0">
              <a:solidFill>
                <a:schemeClr val="tx1"/>
              </a:solidFill>
            </a:rPr>
            <a:t>policy</a:t>
          </a:r>
        </a:p>
        <a:p>
          <a:pPr lvl="0" algn="ctr" defTabSz="577850">
            <a:lnSpc>
              <a:spcPct val="90000"/>
            </a:lnSpc>
            <a:spcBef>
              <a:spcPct val="0"/>
            </a:spcBef>
            <a:spcAft>
              <a:spcPct val="35000"/>
            </a:spcAft>
          </a:pPr>
          <a:r>
            <a:rPr lang="en-CA" sz="1300" kern="1200" dirty="0" smtClean="0">
              <a:solidFill>
                <a:schemeClr val="tx1"/>
              </a:solidFill>
            </a:rPr>
            <a:t>programme</a:t>
          </a:r>
        </a:p>
      </dsp:txBody>
      <dsp:txXfrm>
        <a:off x="4542389" y="4797050"/>
        <a:ext cx="1393990" cy="1393990"/>
      </dsp:txXfrm>
    </dsp:sp>
    <dsp:sp modelId="{39231DFD-1F58-408D-96BA-231F2F1A8949}">
      <dsp:nvSpPr>
        <dsp:cNvPr id="0" name=""/>
        <dsp:cNvSpPr/>
      </dsp:nvSpPr>
      <dsp:spPr>
        <a:xfrm>
          <a:off x="2353350" y="4797050"/>
          <a:ext cx="1393990" cy="1393990"/>
        </a:xfrm>
        <a:prstGeom prst="ellipse">
          <a:avLst/>
        </a:prstGeom>
        <a:gradFill rotWithShape="1">
          <a:gsLst>
            <a:gs pos="0">
              <a:schemeClr val="accent6">
                <a:tint val="15000"/>
                <a:satMod val="250000"/>
              </a:schemeClr>
            </a:gs>
            <a:gs pos="49000">
              <a:schemeClr val="accent6">
                <a:tint val="50000"/>
                <a:satMod val="200000"/>
              </a:schemeClr>
            </a:gs>
            <a:gs pos="49100">
              <a:schemeClr val="accent6">
                <a:tint val="64000"/>
                <a:satMod val="160000"/>
              </a:schemeClr>
            </a:gs>
            <a:gs pos="92000">
              <a:schemeClr val="accent6">
                <a:tint val="50000"/>
                <a:satMod val="200000"/>
              </a:schemeClr>
            </a:gs>
            <a:gs pos="100000">
              <a:schemeClr val="accent6">
                <a:tint val="43000"/>
                <a:satMod val="190000"/>
              </a:schemeClr>
            </a:gs>
          </a:gsLst>
          <a:lin ang="5400000" scaled="1"/>
        </a:gradFill>
        <a:ln w="11430" cap="flat" cmpd="sng" algn="ctr">
          <a:solidFill>
            <a:schemeClr val="accent6"/>
          </a:solidFill>
          <a:prstDash val="solid"/>
        </a:ln>
        <a:effectLst>
          <a:outerShdw blurRad="50800" dist="25000" dir="5400000" rotWithShape="0">
            <a:schemeClr val="accent6">
              <a:shade val="30000"/>
              <a:satMod val="150000"/>
              <a:alpha val="38000"/>
            </a:scheme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CA" sz="1300" kern="1200" dirty="0" smtClean="0">
              <a:solidFill>
                <a:schemeClr val="tx1"/>
              </a:solidFill>
            </a:rPr>
            <a:t>Implement &amp;</a:t>
          </a:r>
        </a:p>
        <a:p>
          <a:pPr lvl="0" algn="ctr" defTabSz="577850">
            <a:lnSpc>
              <a:spcPct val="90000"/>
            </a:lnSpc>
            <a:spcBef>
              <a:spcPct val="0"/>
            </a:spcBef>
            <a:spcAft>
              <a:spcPct val="35000"/>
            </a:spcAft>
          </a:pPr>
          <a:r>
            <a:rPr lang="en-CA" sz="1300" kern="1200" dirty="0" smtClean="0">
              <a:solidFill>
                <a:schemeClr val="tx1"/>
              </a:solidFill>
            </a:rPr>
            <a:t>monitor </a:t>
          </a:r>
        </a:p>
        <a:p>
          <a:pPr lvl="0" algn="ctr" defTabSz="577850">
            <a:lnSpc>
              <a:spcPct val="90000"/>
            </a:lnSpc>
            <a:spcBef>
              <a:spcPct val="0"/>
            </a:spcBef>
            <a:spcAft>
              <a:spcPct val="35000"/>
            </a:spcAft>
          </a:pPr>
          <a:r>
            <a:rPr lang="en-CA" sz="1300" kern="1200" dirty="0" smtClean="0">
              <a:solidFill>
                <a:schemeClr val="tx1"/>
              </a:solidFill>
            </a:rPr>
            <a:t>programme</a:t>
          </a:r>
          <a:endParaRPr lang="en-CA" sz="1300" kern="1200" dirty="0">
            <a:solidFill>
              <a:schemeClr val="tx1"/>
            </a:solidFill>
          </a:endParaRPr>
        </a:p>
      </dsp:txBody>
      <dsp:txXfrm>
        <a:off x="2353350" y="4797050"/>
        <a:ext cx="1393990" cy="1393990"/>
      </dsp:txXfrm>
    </dsp:sp>
    <dsp:sp modelId="{2BBC7A6B-ABC4-409E-9807-2264C32FE835}">
      <dsp:nvSpPr>
        <dsp:cNvPr id="0" name=""/>
        <dsp:cNvSpPr/>
      </dsp:nvSpPr>
      <dsp:spPr>
        <a:xfrm>
          <a:off x="988507" y="3085590"/>
          <a:ext cx="1393990" cy="1393990"/>
        </a:xfrm>
        <a:prstGeom prst="ellipse">
          <a:avLst/>
        </a:prstGeom>
        <a:gradFill rotWithShape="1">
          <a:gsLst>
            <a:gs pos="0">
              <a:schemeClr val="accent6">
                <a:tint val="15000"/>
                <a:satMod val="250000"/>
              </a:schemeClr>
            </a:gs>
            <a:gs pos="49000">
              <a:schemeClr val="accent6">
                <a:tint val="50000"/>
                <a:satMod val="200000"/>
              </a:schemeClr>
            </a:gs>
            <a:gs pos="49100">
              <a:schemeClr val="accent6">
                <a:tint val="64000"/>
                <a:satMod val="160000"/>
              </a:schemeClr>
            </a:gs>
            <a:gs pos="92000">
              <a:schemeClr val="accent6">
                <a:tint val="50000"/>
                <a:satMod val="200000"/>
              </a:schemeClr>
            </a:gs>
            <a:gs pos="100000">
              <a:schemeClr val="accent6">
                <a:tint val="43000"/>
                <a:satMod val="190000"/>
              </a:schemeClr>
            </a:gs>
          </a:gsLst>
          <a:lin ang="5400000" scaled="1"/>
        </a:gradFill>
        <a:ln w="11430" cap="flat" cmpd="sng" algn="ctr">
          <a:solidFill>
            <a:schemeClr val="accent6"/>
          </a:solidFill>
          <a:prstDash val="solid"/>
        </a:ln>
        <a:effectLst>
          <a:outerShdw blurRad="50800" dist="25000" dir="5400000" rotWithShape="0">
            <a:schemeClr val="accent6">
              <a:shade val="30000"/>
              <a:satMod val="150000"/>
              <a:alpha val="38000"/>
            </a:scheme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CA" sz="1300" kern="1200" dirty="0" smtClean="0">
              <a:solidFill>
                <a:schemeClr val="tx1"/>
              </a:solidFill>
            </a:rPr>
            <a:t>evaluate programme </a:t>
          </a:r>
          <a:endParaRPr lang="en-CA" sz="1300" kern="1200" dirty="0">
            <a:solidFill>
              <a:schemeClr val="tx1"/>
            </a:solidFill>
          </a:endParaRPr>
        </a:p>
      </dsp:txBody>
      <dsp:txXfrm>
        <a:off x="988507" y="3085590"/>
        <a:ext cx="1393990" cy="1393990"/>
      </dsp:txXfrm>
    </dsp:sp>
    <dsp:sp modelId="{E5464403-07CA-43FD-96DF-DC0BE0397F30}">
      <dsp:nvSpPr>
        <dsp:cNvPr id="0" name=""/>
        <dsp:cNvSpPr/>
      </dsp:nvSpPr>
      <dsp:spPr>
        <a:xfrm>
          <a:off x="727159" y="951435"/>
          <a:ext cx="2890900" cy="1393990"/>
        </a:xfrm>
        <a:prstGeom prst="ellipse">
          <a:avLst/>
        </a:prstGeom>
        <a:gradFill rotWithShape="1">
          <a:gsLst>
            <a:gs pos="0">
              <a:schemeClr val="accent6">
                <a:tint val="15000"/>
                <a:satMod val="250000"/>
              </a:schemeClr>
            </a:gs>
            <a:gs pos="49000">
              <a:schemeClr val="accent6">
                <a:tint val="50000"/>
                <a:satMod val="200000"/>
              </a:schemeClr>
            </a:gs>
            <a:gs pos="49100">
              <a:schemeClr val="accent6">
                <a:tint val="64000"/>
                <a:satMod val="160000"/>
              </a:schemeClr>
            </a:gs>
            <a:gs pos="92000">
              <a:schemeClr val="accent6">
                <a:tint val="50000"/>
                <a:satMod val="200000"/>
              </a:schemeClr>
            </a:gs>
            <a:gs pos="100000">
              <a:schemeClr val="accent6">
                <a:tint val="43000"/>
                <a:satMod val="190000"/>
              </a:schemeClr>
            </a:gs>
          </a:gsLst>
          <a:lin ang="5400000" scaled="1"/>
        </a:gradFill>
        <a:ln w="11430" cap="flat" cmpd="sng" algn="ctr">
          <a:solidFill>
            <a:schemeClr val="accent6"/>
          </a:solidFill>
          <a:prstDash val="solid"/>
        </a:ln>
        <a:effectLst>
          <a:outerShdw blurRad="50800" dist="25000" dir="5400000" rotWithShape="0">
            <a:schemeClr val="accent6">
              <a:shade val="30000"/>
              <a:satMod val="150000"/>
              <a:alpha val="38000"/>
            </a:scheme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GB" sz="1300" kern="1200" dirty="0" smtClean="0">
              <a:solidFill>
                <a:schemeClr val="tx1"/>
              </a:solidFill>
            </a:rPr>
            <a:t>reconsider</a:t>
          </a:r>
        </a:p>
        <a:p>
          <a:pPr lvl="0" algn="ctr" defTabSz="577850">
            <a:lnSpc>
              <a:spcPct val="90000"/>
            </a:lnSpc>
            <a:spcBef>
              <a:spcPct val="0"/>
            </a:spcBef>
            <a:spcAft>
              <a:spcPct val="35000"/>
            </a:spcAft>
          </a:pPr>
          <a:r>
            <a:rPr lang="en-GB" sz="1300" kern="1200" dirty="0" smtClean="0">
              <a:solidFill>
                <a:schemeClr val="tx1"/>
              </a:solidFill>
            </a:rPr>
            <a:t>issue, policy solution, policy design, implementation</a:t>
          </a:r>
          <a:r>
            <a:rPr lang="en-GB" sz="1300" kern="1200" dirty="0" smtClean="0"/>
            <a:t>….</a:t>
          </a:r>
          <a:endParaRPr lang="en-GB" sz="1300" kern="1200" dirty="0"/>
        </a:p>
      </dsp:txBody>
      <dsp:txXfrm>
        <a:off x="727159" y="951435"/>
        <a:ext cx="2890900" cy="139399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pPr>
              <a:defRPr/>
            </a:pPr>
            <a:endParaRPr lang="en-CA"/>
          </a:p>
        </p:txBody>
      </p:sp>
      <p:sp>
        <p:nvSpPr>
          <p:cNvPr id="3" name="Date Placeholder 2"/>
          <p:cNvSpPr>
            <a:spLocks noGrp="1"/>
          </p:cNvSpPr>
          <p:nvPr>
            <p:ph type="dt" idx="1"/>
          </p:nvPr>
        </p:nvSpPr>
        <p:spPr>
          <a:xfrm>
            <a:off x="3829050" y="0"/>
            <a:ext cx="2930525" cy="496888"/>
          </a:xfrm>
          <a:prstGeom prst="rect">
            <a:avLst/>
          </a:prstGeom>
        </p:spPr>
        <p:txBody>
          <a:bodyPr vert="horz" lIns="91440" tIns="45720" rIns="91440" bIns="45720" rtlCol="0"/>
          <a:lstStyle>
            <a:lvl1pPr algn="r">
              <a:defRPr sz="1200"/>
            </a:lvl1pPr>
          </a:lstStyle>
          <a:p>
            <a:pPr>
              <a:defRPr/>
            </a:pPr>
            <a:fld id="{A8537AE1-D0C5-4CF3-9B2C-307BD9983105}" type="datetimeFigureOut">
              <a:rPr lang="en-CA"/>
              <a:pPr>
                <a:defRPr/>
              </a:pPr>
              <a:t>18/03/2011</a:t>
            </a:fld>
            <a:endParaRPr lang="en-CA"/>
          </a:p>
        </p:txBody>
      </p:sp>
      <p:sp>
        <p:nvSpPr>
          <p:cNvPr id="4" name="Slide Image Placeholder 3"/>
          <p:cNvSpPr>
            <a:spLocks noGrp="1" noRot="1" noChangeAspect="1"/>
          </p:cNvSpPr>
          <p:nvPr>
            <p:ph type="sldImg" idx="2"/>
          </p:nvPr>
        </p:nvSpPr>
        <p:spPr>
          <a:xfrm>
            <a:off x="898525" y="744538"/>
            <a:ext cx="4964113" cy="3724275"/>
          </a:xfrm>
          <a:prstGeom prst="rect">
            <a:avLst/>
          </a:prstGeom>
          <a:noFill/>
          <a:ln w="12700">
            <a:solidFill>
              <a:prstClr val="black"/>
            </a:solidFill>
          </a:ln>
        </p:spPr>
        <p:txBody>
          <a:bodyPr vert="horz" lIns="91440" tIns="45720" rIns="91440" bIns="45720" rtlCol="0" anchor="ctr"/>
          <a:lstStyle/>
          <a:p>
            <a:pPr lvl="0"/>
            <a:endParaRPr lang="en-CA" noProof="0" smtClean="0"/>
          </a:p>
        </p:txBody>
      </p:sp>
      <p:sp>
        <p:nvSpPr>
          <p:cNvPr id="5" name="Notes Placeholder 4"/>
          <p:cNvSpPr>
            <a:spLocks noGrp="1"/>
          </p:cNvSpPr>
          <p:nvPr>
            <p:ph type="body" sz="quarter" idx="3"/>
          </p:nvPr>
        </p:nvSpPr>
        <p:spPr>
          <a:xfrm>
            <a:off x="676275" y="4718050"/>
            <a:ext cx="5408613" cy="446881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0" y="9432925"/>
            <a:ext cx="2930525" cy="496888"/>
          </a:xfrm>
          <a:prstGeom prst="rect">
            <a:avLst/>
          </a:prstGeom>
        </p:spPr>
        <p:txBody>
          <a:bodyPr vert="horz" lIns="91440" tIns="45720" rIns="91440" bIns="45720" rtlCol="0" anchor="b"/>
          <a:lstStyle>
            <a:lvl1pPr algn="l">
              <a:defRPr sz="1200"/>
            </a:lvl1pPr>
          </a:lstStyle>
          <a:p>
            <a:pPr>
              <a:defRPr/>
            </a:pPr>
            <a:endParaRPr lang="en-CA"/>
          </a:p>
        </p:txBody>
      </p:sp>
      <p:sp>
        <p:nvSpPr>
          <p:cNvPr id="7" name="Slide Number Placeholder 6"/>
          <p:cNvSpPr>
            <a:spLocks noGrp="1"/>
          </p:cNvSpPr>
          <p:nvPr>
            <p:ph type="sldNum" sz="quarter" idx="5"/>
          </p:nvPr>
        </p:nvSpPr>
        <p:spPr>
          <a:xfrm>
            <a:off x="3829050" y="9432925"/>
            <a:ext cx="2930525" cy="496888"/>
          </a:xfrm>
          <a:prstGeom prst="rect">
            <a:avLst/>
          </a:prstGeom>
        </p:spPr>
        <p:txBody>
          <a:bodyPr vert="horz" lIns="91440" tIns="45720" rIns="91440" bIns="45720" rtlCol="0" anchor="b"/>
          <a:lstStyle>
            <a:lvl1pPr algn="r">
              <a:defRPr sz="1200"/>
            </a:lvl1pPr>
          </a:lstStyle>
          <a:p>
            <a:pPr>
              <a:defRPr/>
            </a:pPr>
            <a:fld id="{4BFAD915-6A38-4AC7-A9A3-846F8A21DE96}" type="slidenum">
              <a:rPr lang="en-CA"/>
              <a:pPr>
                <a:defRPr/>
              </a:pPr>
              <a:t>‹#›</a:t>
            </a:fld>
            <a:endParaRPr lang="en-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xfrm>
            <a:off x="0" y="4533900"/>
            <a:ext cx="6761163" cy="5397500"/>
          </a:xfrm>
        </p:spPr>
        <p:txBody>
          <a:bodyPr wrap="square" numCol="1" anchor="t" anchorCtr="0" compatLnSpc="1">
            <a:prstTxWarp prst="textNoShape">
              <a:avLst/>
            </a:prstTxWarp>
            <a:normAutofit fontScale="92500" lnSpcReduction="10000"/>
          </a:bodyPr>
          <a:lstStyle/>
          <a:p>
            <a:pPr>
              <a:defRPr/>
            </a:pPr>
            <a:r>
              <a:rPr lang="en-GB" sz="1400" dirty="0" smtClean="0"/>
              <a:t>Script: </a:t>
            </a:r>
          </a:p>
          <a:p>
            <a:pPr>
              <a:defRPr/>
            </a:pPr>
            <a:r>
              <a:rPr lang="en-GB" sz="1400" dirty="0" smtClean="0"/>
              <a:t>Day 1 </a:t>
            </a:r>
          </a:p>
          <a:p>
            <a:pPr marL="342900" indent="-342900">
              <a:buFont typeface="+mj-lt"/>
              <a:buAutoNum type="arabicPeriod"/>
              <a:defRPr/>
            </a:pPr>
            <a:r>
              <a:rPr lang="en-GB" sz="1400" dirty="0" smtClean="0"/>
              <a:t>Introduction to policy papers (30) </a:t>
            </a:r>
          </a:p>
          <a:p>
            <a:pPr marL="800100" lvl="1" indent="-342900">
              <a:buFont typeface="+mj-lt"/>
              <a:buAutoNum type="arabicPeriod"/>
              <a:defRPr/>
            </a:pPr>
            <a:r>
              <a:rPr lang="en-GB" sz="1400" dirty="0" smtClean="0"/>
              <a:t>policy </a:t>
            </a:r>
            <a:r>
              <a:rPr lang="en-GB" sz="1400" dirty="0" err="1" smtClean="0"/>
              <a:t>vs</a:t>
            </a:r>
            <a:r>
              <a:rPr lang="en-GB" sz="1400" dirty="0" smtClean="0"/>
              <a:t> academic papers</a:t>
            </a:r>
          </a:p>
          <a:p>
            <a:pPr marL="800100" lvl="1" indent="-342900">
              <a:buFont typeface="+mj-lt"/>
              <a:buAutoNum type="arabicPeriod"/>
              <a:defRPr/>
            </a:pPr>
            <a:r>
              <a:rPr lang="en-GB" sz="1400" dirty="0" smtClean="0"/>
              <a:t>kinds of policy papers </a:t>
            </a:r>
          </a:p>
          <a:p>
            <a:pPr marL="800100" lvl="1" indent="-342900">
              <a:buFont typeface="+mj-lt"/>
              <a:buAutoNum type="arabicPeriod"/>
              <a:defRPr/>
            </a:pPr>
            <a:r>
              <a:rPr lang="en-GB" sz="1400" dirty="0" smtClean="0"/>
              <a:t>the policy cycle </a:t>
            </a:r>
          </a:p>
          <a:p>
            <a:pPr marL="800100" lvl="1" indent="-342900">
              <a:buFont typeface="+mj-lt"/>
              <a:buAutoNum type="arabicPeriod"/>
              <a:defRPr/>
            </a:pPr>
            <a:r>
              <a:rPr lang="en-GB" sz="1400" dirty="0" smtClean="0"/>
              <a:t>structure of policy brief</a:t>
            </a:r>
          </a:p>
          <a:p>
            <a:pPr marL="800100" lvl="1" indent="-342900">
              <a:buFont typeface="+mj-lt"/>
              <a:buAutoNum type="arabicPeriod"/>
              <a:defRPr/>
            </a:pPr>
            <a:r>
              <a:rPr lang="en-GB" sz="1400" dirty="0" smtClean="0"/>
              <a:t> different parts, </a:t>
            </a:r>
            <a:r>
              <a:rPr lang="en-GB" sz="1400" dirty="0" err="1" smtClean="0"/>
              <a:t>viz</a:t>
            </a:r>
            <a:r>
              <a:rPr lang="en-GB" sz="1400" dirty="0" smtClean="0"/>
              <a:t>, </a:t>
            </a:r>
          </a:p>
          <a:p>
            <a:pPr marL="1257300" lvl="2" indent="-342900">
              <a:buFont typeface="+mj-lt"/>
              <a:buAutoNum type="arabicPeriod"/>
              <a:defRPr/>
            </a:pPr>
            <a:r>
              <a:rPr lang="en-GB" sz="1400" dirty="0" smtClean="0"/>
              <a:t>Titles</a:t>
            </a:r>
          </a:p>
          <a:p>
            <a:pPr marL="1257300" lvl="2" indent="-342900">
              <a:buFont typeface="+mj-lt"/>
              <a:buAutoNum type="arabicPeriod"/>
              <a:defRPr/>
            </a:pPr>
            <a:r>
              <a:rPr lang="en-GB" sz="1400" dirty="0" smtClean="0"/>
              <a:t>Abstract</a:t>
            </a:r>
          </a:p>
          <a:p>
            <a:pPr marL="1257300" lvl="2" indent="-342900">
              <a:buFont typeface="+mj-lt"/>
              <a:buAutoNum type="arabicPeriod"/>
              <a:defRPr/>
            </a:pPr>
            <a:r>
              <a:rPr lang="en-GB" sz="1400" dirty="0" smtClean="0"/>
              <a:t>Introduction</a:t>
            </a:r>
          </a:p>
          <a:p>
            <a:pPr marL="1257300" lvl="2" indent="-342900">
              <a:buFont typeface="+mj-lt"/>
              <a:buAutoNum type="arabicPeriod"/>
              <a:defRPr/>
            </a:pPr>
            <a:r>
              <a:rPr lang="en-GB" sz="1400" dirty="0" smtClean="0"/>
              <a:t>Problem description/background</a:t>
            </a:r>
          </a:p>
          <a:p>
            <a:pPr marL="1257300" lvl="2" indent="-342900">
              <a:buFont typeface="+mj-lt"/>
              <a:buAutoNum type="arabicPeriod"/>
              <a:defRPr/>
            </a:pPr>
            <a:r>
              <a:rPr lang="en-GB" sz="1400" dirty="0" smtClean="0"/>
              <a:t>Analysis</a:t>
            </a:r>
          </a:p>
          <a:p>
            <a:pPr marL="1257300" lvl="2" indent="-342900">
              <a:buFont typeface="+mj-lt"/>
              <a:buAutoNum type="arabicPeriod"/>
              <a:defRPr/>
            </a:pPr>
            <a:r>
              <a:rPr lang="en-GB" sz="1400" dirty="0" smtClean="0"/>
              <a:t>Policy options</a:t>
            </a:r>
          </a:p>
          <a:p>
            <a:pPr marL="1257300" lvl="2" indent="-342900">
              <a:buFont typeface="+mj-lt"/>
              <a:buAutoNum type="arabicPeriod"/>
              <a:defRPr/>
            </a:pPr>
            <a:r>
              <a:rPr lang="en-GB" sz="1400" dirty="0" smtClean="0"/>
              <a:t>Recommendations </a:t>
            </a:r>
          </a:p>
          <a:p>
            <a:pPr marL="800100" lvl="1" indent="-342900">
              <a:defRPr/>
            </a:pPr>
            <a:r>
              <a:rPr lang="en-GB" sz="1400" dirty="0" smtClean="0"/>
              <a:t>Outline &amp; 3 key ideas</a:t>
            </a:r>
          </a:p>
          <a:p>
            <a:pPr marL="342900" indent="-342900">
              <a:buFont typeface="+mj-lt"/>
              <a:buAutoNum type="arabicPeriod"/>
              <a:defRPr/>
            </a:pPr>
            <a:r>
              <a:rPr lang="en-GB" sz="1400" dirty="0" smtClean="0"/>
              <a:t>Participants review sample policy briefs in X groups as per grid (30)</a:t>
            </a:r>
          </a:p>
          <a:p>
            <a:pPr marL="342900" indent="-342900">
              <a:buFont typeface="+mj-lt"/>
              <a:buAutoNum type="arabicPeriod"/>
              <a:defRPr/>
            </a:pPr>
            <a:r>
              <a:rPr lang="en-GB" sz="1400" dirty="0" smtClean="0"/>
              <a:t>Participants  brainstorm individually Title and 3 key ideas of papers (30</a:t>
            </a:r>
          </a:p>
          <a:p>
            <a:pPr marL="342900" indent="-342900">
              <a:defRPr/>
            </a:pPr>
            <a:r>
              <a:rPr lang="en-GB" sz="1400" dirty="0" smtClean="0"/>
              <a:t>Day 2</a:t>
            </a:r>
          </a:p>
          <a:p>
            <a:pPr marL="342900" indent="-342900">
              <a:buFont typeface="+mj-lt"/>
              <a:buAutoNum type="arabicPeriod"/>
              <a:defRPr/>
            </a:pPr>
            <a:r>
              <a:rPr lang="en-GB" sz="1400" dirty="0" smtClean="0"/>
              <a:t>Debrief of groups’ assessments of sample policy papers  (30)</a:t>
            </a:r>
          </a:p>
          <a:p>
            <a:pPr marL="342900" indent="-342900">
              <a:buFont typeface="+mj-lt"/>
              <a:buAutoNum type="arabicPeriod"/>
              <a:defRPr/>
            </a:pPr>
            <a:r>
              <a:rPr lang="en-GB" sz="1400" dirty="0" smtClean="0"/>
              <a:t>Debrief of participants draft titles and three key ideas for papers in 3 groups (45)</a:t>
            </a:r>
          </a:p>
          <a:p>
            <a:pPr marL="342900" indent="-342900">
              <a:buFont typeface="+mj-lt"/>
              <a:buAutoNum type="arabicPeriod"/>
              <a:defRPr/>
            </a:pPr>
            <a:r>
              <a:rPr lang="en-GB" sz="1400" dirty="0" smtClean="0"/>
              <a:t>Presentation mf </a:t>
            </a:r>
            <a:r>
              <a:rPr lang="en-GB" sz="1400" i="1" dirty="0" smtClean="0"/>
              <a:t>most advanced </a:t>
            </a:r>
            <a:r>
              <a:rPr lang="en-GB" sz="1400" dirty="0" smtClean="0"/>
              <a:t>papers in plenum: 2 per group (30)</a:t>
            </a:r>
          </a:p>
          <a:p>
            <a:pPr marL="342900" indent="-342900">
              <a:buFont typeface="+mj-lt"/>
              <a:buAutoNum type="arabicPeriod"/>
              <a:defRPr/>
            </a:pPr>
            <a:endParaRPr lang="en-GB" sz="1600"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29A810-7933-4B1C-A7B9-F52D1D0F335A}" type="slidenum">
              <a:rPr lang="en-CA" smtClean="0"/>
              <a:pPr/>
              <a:t>10</a:t>
            </a:fld>
            <a:endParaRPr lang="en-CA"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marL="0" lvl="1"/>
            <a:r>
              <a:rPr lang="en-GB" smtClean="0"/>
              <a:t>Claim  -   Support   -     Warrant </a:t>
            </a:r>
          </a:p>
          <a:p>
            <a:r>
              <a:rPr lang="en-GB" smtClean="0"/>
              <a:t>Warrant  = connection between claim and support, which may or may not be explicitly stated</a:t>
            </a:r>
          </a:p>
          <a:p>
            <a:r>
              <a:rPr lang="en-GB" smtClean="0"/>
              <a:t>Find an a example in the 4 texts </a:t>
            </a:r>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FD79058-E18F-436D-9D00-EE37B39AF940}" type="slidenum">
              <a:rPr lang="en-CA" smtClean="0"/>
              <a:pPr/>
              <a:t>11</a:t>
            </a:fld>
            <a:endParaRPr lang="en-CA"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smtClean="0"/>
              <a:t>Style</a:t>
            </a:r>
          </a:p>
          <a:p>
            <a:r>
              <a:rPr lang="en-GB" smtClean="0"/>
              <a:t>Use </a:t>
            </a:r>
          </a:p>
          <a:p>
            <a:r>
              <a:rPr lang="en-GB" smtClean="0"/>
              <a:t>Bullets</a:t>
            </a:r>
          </a:p>
          <a:p>
            <a:r>
              <a:rPr lang="en-GB" smtClean="0"/>
              <a:t>Boxes</a:t>
            </a:r>
          </a:p>
          <a:p>
            <a:r>
              <a:rPr lang="en-GB" smtClean="0"/>
              <a:t>Tables</a:t>
            </a:r>
          </a:p>
          <a:p>
            <a:endParaRPr lang="en-GB" smtClean="0"/>
          </a:p>
          <a:p>
            <a:endParaRPr lang="en-GB"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59E2ACC-7AEB-4687-BCA4-8248E4CCE14C}" type="slidenum">
              <a:rPr lang="en-CA" smtClean="0"/>
              <a:pPr/>
              <a:t>12</a:t>
            </a:fld>
            <a:endParaRPr lang="en-CA"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284163" y="4718050"/>
            <a:ext cx="6121400" cy="5000625"/>
          </a:xfrm>
        </p:spPr>
        <p:txBody>
          <a:bodyPr/>
          <a:lstStyle/>
          <a:p>
            <a:pPr>
              <a:defRPr/>
            </a:pPr>
            <a:r>
              <a:rPr lang="en-GB" dirty="0" smtClean="0"/>
              <a:t>Policy options (2): framework of analysis: this will  be every much like w your approach in an academic paper, i.e.</a:t>
            </a:r>
          </a:p>
          <a:p>
            <a:pPr marL="228600" indent="-228600">
              <a:buFont typeface="+mj-lt"/>
              <a:buAutoNum type="arabicPeriod"/>
              <a:defRPr/>
            </a:pPr>
            <a:r>
              <a:rPr lang="en-GB" dirty="0" smtClean="0"/>
              <a:t>What principles, values and ideas will guide you in building the framework of analysis</a:t>
            </a:r>
          </a:p>
          <a:p>
            <a:pPr marL="228600" indent="-228600">
              <a:buFont typeface="+mj-lt"/>
              <a:buAutoNum type="arabicPeriod"/>
              <a:defRPr/>
            </a:pPr>
            <a:r>
              <a:rPr lang="en-GB" dirty="0" smtClean="0"/>
              <a:t>How do they apply to the problem?</a:t>
            </a:r>
          </a:p>
          <a:p>
            <a:pPr marL="228600" indent="-228600">
              <a:buFont typeface="+mj-lt"/>
              <a:buAutoNum type="arabicPeriod"/>
              <a:defRPr/>
            </a:pPr>
            <a:r>
              <a:rPr lang="en-GB" dirty="0" smtClean="0"/>
              <a:t>What is the theoretical basis for your position?</a:t>
            </a:r>
          </a:p>
          <a:p>
            <a:pPr marL="228600" indent="-228600">
              <a:buFont typeface="+mj-lt"/>
              <a:buAutoNum type="arabicPeriod"/>
              <a:defRPr/>
            </a:pPr>
            <a:r>
              <a:rPr lang="en-GB" dirty="0" smtClean="0"/>
              <a:t>What are the other reasons for your position? </a:t>
            </a:r>
          </a:p>
          <a:p>
            <a:pPr marL="228600" indent="-228600">
              <a:buFont typeface="+mj-lt"/>
              <a:buAutoNum type="arabicPeriod"/>
              <a:defRPr/>
            </a:pPr>
            <a:r>
              <a:rPr lang="en-GB" dirty="0" smtClean="0"/>
              <a:t>Is your position widely recognised?</a:t>
            </a:r>
          </a:p>
          <a:p>
            <a:pPr marL="228600" indent="-228600">
              <a:buFont typeface="+mj-lt"/>
              <a:buAutoNum type="arabicPeriod"/>
              <a:defRPr/>
            </a:pPr>
            <a:r>
              <a:rPr lang="en-GB" dirty="0" smtClean="0"/>
              <a:t>Where will the framework of analysis be placed in paper? </a:t>
            </a:r>
          </a:p>
          <a:p>
            <a:pPr marL="228600" indent="-228600">
              <a:defRPr/>
            </a:pPr>
            <a:endParaRPr lang="en-GB" dirty="0" smtClean="0"/>
          </a:p>
          <a:p>
            <a:pPr marL="228600" indent="-228600">
              <a:defRPr/>
            </a:pPr>
            <a:r>
              <a:rPr lang="en-GB" dirty="0" smtClean="0"/>
              <a:t>Evaluation of policy alternatives</a:t>
            </a:r>
          </a:p>
          <a:p>
            <a:pPr>
              <a:defRPr/>
            </a:pPr>
            <a:r>
              <a:rPr lang="en-GB" dirty="0" smtClean="0"/>
              <a:t>What policy options will you address?</a:t>
            </a:r>
          </a:p>
          <a:p>
            <a:pPr>
              <a:defRPr/>
            </a:pPr>
            <a:r>
              <a:rPr lang="en-GB" dirty="0" smtClean="0"/>
              <a:t>What is your preferred option? Why?</a:t>
            </a:r>
          </a:p>
          <a:p>
            <a:pPr>
              <a:defRPr/>
            </a:pPr>
            <a:r>
              <a:rPr lang="en-GB" dirty="0" smtClean="0"/>
              <a:t>How will you support your preference?</a:t>
            </a:r>
          </a:p>
          <a:p>
            <a:pPr>
              <a:defRPr/>
            </a:pPr>
            <a:r>
              <a:rPr lang="en-GB" dirty="0" smtClean="0"/>
              <a:t>What are the limitations of your preferred option?</a:t>
            </a:r>
          </a:p>
          <a:p>
            <a:pPr>
              <a:defRPr/>
            </a:pPr>
            <a:endParaRPr lang="en-GB" dirty="0" smtClean="0"/>
          </a:p>
          <a:p>
            <a:pPr>
              <a:defRPr/>
            </a:pPr>
            <a:endParaRPr lang="en-GB" dirty="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4EFB04-65C4-4C38-80C0-1EAB454BB27C}" type="slidenum">
              <a:rPr lang="en-CA" smtClean="0"/>
              <a:pPr/>
              <a:t>13</a:t>
            </a:fld>
            <a:endParaRPr lang="en-CA" smtClean="0"/>
          </a:p>
        </p:txBody>
      </p:sp>
      <p:sp>
        <p:nvSpPr>
          <p:cNvPr id="41989" name="TextBox 4"/>
          <p:cNvSpPr txBox="1">
            <a:spLocks noChangeArrowheads="1"/>
          </p:cNvSpPr>
          <p:nvPr/>
        </p:nvSpPr>
        <p:spPr bwMode="auto">
          <a:xfrm>
            <a:off x="500063" y="8637588"/>
            <a:ext cx="5400675" cy="954087"/>
          </a:xfrm>
          <a:prstGeom prst="rect">
            <a:avLst/>
          </a:prstGeom>
          <a:solidFill>
            <a:srgbClr val="FFFF00"/>
          </a:solidFill>
          <a:ln w="9525">
            <a:noFill/>
            <a:miter lim="800000"/>
            <a:headEnd/>
            <a:tailEnd/>
          </a:ln>
        </p:spPr>
        <p:txBody>
          <a:bodyPr>
            <a:spAutoFit/>
          </a:bodyPr>
          <a:lstStyle/>
          <a:p>
            <a:pPr algn="ctr"/>
            <a:r>
              <a:rPr lang="en-GB" sz="1400" b="1" i="1"/>
              <a:t>Assess each option </a:t>
            </a:r>
          </a:p>
          <a:p>
            <a:pPr algn="ctr">
              <a:buFontTx/>
              <a:buChar char="-"/>
            </a:pPr>
            <a:r>
              <a:rPr lang="en-GB" sz="1400" b="1" i="1"/>
              <a:t>positive and negative points – </a:t>
            </a:r>
          </a:p>
          <a:p>
            <a:pPr algn="ctr">
              <a:buFontTx/>
              <a:buChar char="-"/>
            </a:pPr>
            <a:r>
              <a:rPr lang="en-GB" sz="1400" b="1" i="1"/>
              <a:t>give criteria for assessment – &amp; </a:t>
            </a:r>
          </a:p>
          <a:p>
            <a:pPr algn="ctr">
              <a:buFontTx/>
              <a:buChar char="-"/>
            </a:pPr>
            <a:r>
              <a:rPr lang="en-GB" sz="1400" b="1" i="1"/>
              <a:t>compare with other options </a:t>
            </a:r>
            <a:endParaRPr lang="en-GB" sz="1400" b="1"/>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F7CF47-F3F4-4C0B-95C7-48B0BE091407}" type="slidenum">
              <a:rPr lang="en-CA" smtClean="0"/>
              <a:pPr/>
              <a:t>14</a:t>
            </a:fld>
            <a:endParaRPr lang="en-CA"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CA"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3BC795-162E-4767-A9A9-6EA86BC202C9}" type="slidenum">
              <a:rPr lang="en-CA" smtClean="0"/>
              <a:pPr/>
              <a:t>15</a:t>
            </a:fld>
            <a:endParaRPr lang="en-CA"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smtClean="0"/>
              <a:t>I(ndispensable at any time but especially if working in a team as you are. WHY?</a:t>
            </a:r>
          </a:p>
          <a:p>
            <a:pPr>
              <a:buFontTx/>
              <a:buChar char="•"/>
            </a:pPr>
            <a:r>
              <a:rPr lang="en-GB" smtClean="0"/>
              <a:t>Consensus on approach</a:t>
            </a:r>
          </a:p>
          <a:p>
            <a:pPr>
              <a:buFontTx/>
              <a:buChar char="•"/>
            </a:pPr>
            <a:r>
              <a:rPr lang="en-GB" smtClean="0"/>
              <a:t>Division of labour</a:t>
            </a:r>
          </a:p>
          <a:p>
            <a:pPr>
              <a:buFontTx/>
              <a:buChar char="•"/>
            </a:pPr>
            <a:r>
              <a:rPr lang="en-GB" smtClean="0"/>
              <a:t>Timeline</a:t>
            </a:r>
          </a:p>
          <a:p>
            <a:pPr>
              <a:buFontTx/>
              <a:buChar char="•"/>
            </a:pPr>
            <a:r>
              <a:rPr lang="en-GB" smtClean="0"/>
              <a:t>Team-building)</a:t>
            </a:r>
          </a:p>
          <a:p>
            <a:pPr>
              <a:buFontTx/>
              <a:buChar char="•"/>
            </a:pPr>
            <a:endParaRPr lang="en-GB" smtClean="0"/>
          </a:p>
          <a:p>
            <a:pPr>
              <a:buFontTx/>
              <a:buChar char="•"/>
            </a:pPr>
            <a:r>
              <a:rPr lang="en-GB" sz="1600" smtClean="0"/>
              <a:t>Individual assignment </a:t>
            </a:r>
          </a:p>
          <a:p>
            <a:pPr>
              <a:buFontTx/>
              <a:buChar char="•"/>
            </a:pPr>
            <a:r>
              <a:rPr lang="en-GB" sz="1600" smtClean="0"/>
              <a:t>First draft off outline in bullet points OR </a:t>
            </a:r>
          </a:p>
          <a:p>
            <a:pPr>
              <a:buFontTx/>
              <a:buChar char="•"/>
            </a:pPr>
            <a:r>
              <a:rPr lang="en-GB" sz="1600" smtClean="0"/>
              <a:t>3 sentences : pretend ypu are in working on this in a teahouse  and you start talking to a stranger who asks you to explain what you arte doing</a:t>
            </a:r>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ED72F3-1A43-4D1D-AD62-6E7F451484E2}" type="slidenum">
              <a:rPr lang="en-CA" smtClean="0"/>
              <a:pPr/>
              <a:t>16</a:t>
            </a:fld>
            <a:endParaRPr lang="en-CA"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BFAD915-6A38-4AC7-A9A3-846F8A21DE96}" type="slidenum">
              <a:rPr lang="en-CA" smtClean="0"/>
              <a:pPr>
                <a:defRPr/>
              </a:pPr>
              <a:t>17</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sz="1600" smtClean="0"/>
              <a:t>Have group offer their ideas on how policy papers differ from academic papers and then show comparison. </a:t>
            </a:r>
          </a:p>
          <a:p>
            <a:endParaRPr lang="en-GB" sz="1600" smtClean="0"/>
          </a:p>
          <a:p>
            <a:r>
              <a:rPr lang="en-GB" sz="1600" smtClean="0"/>
              <a:t>Stress that these are huge generalisations. </a:t>
            </a:r>
          </a:p>
          <a:p>
            <a:endParaRPr lang="en-CA" sz="1600" smtClean="0"/>
          </a:p>
          <a:p>
            <a:r>
              <a:rPr lang="en-CA" sz="1600" smtClean="0"/>
              <a:t>You have all been to university &amp; you know about term papers….</a:t>
            </a:r>
          </a:p>
          <a:p>
            <a:endParaRPr lang="en-CA" sz="1600" smtClean="0"/>
          </a:p>
          <a:p>
            <a:r>
              <a:rPr lang="en-CA" sz="1600" smtClean="0"/>
              <a:t>Policy studies tend to different in that they are as a rule …</a:t>
            </a:r>
          </a:p>
          <a:p>
            <a:endParaRPr lang="en-CA" sz="1600" smtClean="0"/>
          </a:p>
          <a:p>
            <a:endParaRPr lang="en-GB" smtClean="0"/>
          </a:p>
          <a:p>
            <a:endParaRPr lang="en-GB" smtClean="0"/>
          </a:p>
          <a:p>
            <a:r>
              <a:rPr lang="en-CA" smtClean="0"/>
              <a:t>..</a:t>
            </a:r>
          </a:p>
          <a:p>
            <a:endParaRPr lang="en-GB"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ADE4A0-B77D-49F6-AF13-3723915C68F7}" type="slidenum">
              <a:rPr lang="en-CA" smtClean="0"/>
              <a:pPr/>
              <a:t>2</a:t>
            </a:fld>
            <a:endParaRPr lang="en-C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smtClean="0"/>
              <a:t>Policy paper is a decision-making tool, a decisional aid ; it is applied, not academic </a:t>
            </a:r>
          </a:p>
          <a:p>
            <a:endParaRPr lang="en-GB"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3E5B49A-0593-4891-A973-40DDB2E67A14}" type="slidenum">
              <a:rPr lang="en-CA" smtClean="0"/>
              <a:pPr/>
              <a:t>3</a:t>
            </a:fld>
            <a:endParaRPr lang="en-C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xfrm>
            <a:off x="0" y="4605338"/>
            <a:ext cx="6761163" cy="5689600"/>
          </a:xfrm>
          <a:noFill/>
        </p:spPr>
        <p:txBody>
          <a:bodyPr wrap="square" numCol="1" anchor="t" anchorCtr="0" compatLnSpc="1">
            <a:prstTxWarp prst="textNoShape">
              <a:avLst/>
            </a:prstTxWarp>
          </a:bodyPr>
          <a:lstStyle/>
          <a:p>
            <a:r>
              <a:rPr lang="en-GB" sz="1400" b="1" smtClean="0"/>
              <a:t>Now that we have dealt with the issue of what kind of paper we want to write, let’s consider what part of parts of the policy cycle you want to have an impact on. </a:t>
            </a:r>
          </a:p>
          <a:p>
            <a:r>
              <a:rPr lang="en-GB" sz="1400" b="1" smtClean="0"/>
              <a:t>Explain policy cycle</a:t>
            </a:r>
          </a:p>
          <a:p>
            <a:r>
              <a:rPr lang="en-GB" sz="1400" u="sng" smtClean="0"/>
              <a:t>Set agenda</a:t>
            </a:r>
            <a:r>
              <a:rPr lang="en-GB" sz="1400" smtClean="0"/>
              <a:t>: get on to agenda or raise its profile </a:t>
            </a:r>
          </a:p>
          <a:p>
            <a:r>
              <a:rPr lang="en-GB" sz="1400" u="sng" smtClean="0"/>
              <a:t>Map policy alternatives</a:t>
            </a:r>
            <a:r>
              <a:rPr lang="en-GB" sz="1400" smtClean="0"/>
              <a:t>: what is currently being done, what other suggestions are being made </a:t>
            </a:r>
          </a:p>
          <a:p>
            <a:r>
              <a:rPr lang="en-GB" sz="1400" u="sng" smtClean="0"/>
              <a:t>Advocate preferred solution: </a:t>
            </a:r>
            <a:r>
              <a:rPr lang="en-GB" sz="1400" smtClean="0"/>
              <a:t>as a function of effectiveness (vis a vis desired outcomes), efficiency  (cost –benefit analysis for resources &amp; social impact)</a:t>
            </a:r>
          </a:p>
          <a:p>
            <a:r>
              <a:rPr lang="en-CA" sz="1400" u="sng" smtClean="0"/>
              <a:t>Design  policy programme: </a:t>
            </a:r>
            <a:r>
              <a:rPr lang="en-CA" sz="1400" smtClean="0"/>
              <a:t>once policy presented and accepted, need a programme to implement it, i.e., mix of policy instruments (legal, organisational, training, informational …)   &amp; policy implementers ( (governmental, non-governmental, public private, national international…) </a:t>
            </a:r>
          </a:p>
          <a:p>
            <a:r>
              <a:rPr lang="en-CA" sz="1400" i="1" smtClean="0"/>
              <a:t>Key issues</a:t>
            </a:r>
            <a:r>
              <a:rPr lang="en-CA" sz="1400" smtClean="0"/>
              <a:t>: priorities, sequencing. timelines, division of labour, monitoring  mechanism and benchmarks , change management and risk management</a:t>
            </a:r>
            <a:r>
              <a:rPr lang="en-US" sz="1400" smtClean="0"/>
              <a:t>“</a:t>
            </a:r>
            <a:endParaRPr lang="en-CA" sz="1400" smtClean="0"/>
          </a:p>
          <a:p>
            <a:r>
              <a:rPr lang="en-CA" sz="1400" u="sng" smtClean="0"/>
              <a:t>Implement &amp; monitor programme, </a:t>
            </a:r>
            <a:r>
              <a:rPr lang="en-CA" sz="1400" smtClean="0"/>
              <a:t>with sufficient flexibility built in to  adapt to changing and unforeseen circumstances</a:t>
            </a:r>
          </a:p>
          <a:p>
            <a:r>
              <a:rPr lang="en-CA" sz="1400" smtClean="0"/>
              <a:t>E</a:t>
            </a:r>
            <a:r>
              <a:rPr lang="en-CA" sz="1400" u="sng" smtClean="0"/>
              <a:t>valuati</a:t>
            </a:r>
            <a:r>
              <a:rPr lang="en-CA" sz="1400" smtClean="0"/>
              <a:t>: method, indicators and participants </a:t>
            </a:r>
          </a:p>
          <a:p>
            <a:r>
              <a:rPr lang="en-CA" sz="1400" u="sng" smtClean="0"/>
              <a:t>Reconsider</a:t>
            </a:r>
            <a:r>
              <a:rPr lang="en-CA" sz="1400" smtClean="0"/>
              <a:t>  one or several dimensions of the approach In the light of the evaluation, </a:t>
            </a:r>
          </a:p>
          <a:p>
            <a:r>
              <a:rPr lang="en-CA" sz="1400" i="1" smtClean="0"/>
              <a:t>Usually policy brief focuses on first 3 Aspects but can also </a:t>
            </a:r>
            <a:r>
              <a:rPr lang="en-CA" sz="1600" i="1" smtClean="0"/>
              <a:t>encompass others and in any event one needs to keep them in mind.</a:t>
            </a:r>
          </a:p>
          <a:p>
            <a:endParaRPr lang="en-CA" smtClean="0"/>
          </a:p>
          <a:p>
            <a:endParaRPr lang="en-US" smtClean="0"/>
          </a:p>
          <a:p>
            <a:endParaRPr lang="en-CA" smtClean="0"/>
          </a:p>
          <a:p>
            <a:endParaRPr lang="en-CA" smtClean="0"/>
          </a:p>
          <a:p>
            <a:endParaRPr lang="en-CA" smtClean="0"/>
          </a:p>
          <a:p>
            <a:endParaRPr lang="en-GB"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EDC80AE-088F-4517-94D4-994D700F0C0D}" type="slidenum">
              <a:rPr lang="en-CA" smtClean="0"/>
              <a:pPr/>
              <a:t>4</a:t>
            </a:fld>
            <a:endParaRPr lang="en-C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smtClean="0"/>
              <a:t>Guide not prescription: policy brief may not have all these parts, certainly not if short .</a:t>
            </a:r>
          </a:p>
          <a:p>
            <a:r>
              <a:rPr lang="en-GB" smtClean="0"/>
              <a:t>Explain that will focus on parts in italics as well as title and abstract</a:t>
            </a: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8078C27-8B52-4330-AA6E-7774AFE75E9A}" type="slidenum">
              <a:rPr lang="en-CA" smtClean="0"/>
              <a:pPr/>
              <a:t>5</a:t>
            </a:fld>
            <a:endParaRPr lang="en-C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xfrm>
            <a:off x="257175" y="4718050"/>
            <a:ext cx="6246813" cy="4860925"/>
          </a:xfrm>
          <a:noFill/>
        </p:spPr>
        <p:txBody>
          <a:bodyPr wrap="square" numCol="1" anchor="t" anchorCtr="0" compatLnSpc="1">
            <a:prstTxWarp prst="textNoShape">
              <a:avLst/>
            </a:prstTxWarp>
          </a:bodyPr>
          <a:lstStyle/>
          <a:p>
            <a:r>
              <a:rPr lang="en-GB" smtClean="0"/>
              <a:t>Are these titles effective from the following points of view?</a:t>
            </a:r>
          </a:p>
          <a:p>
            <a:pPr>
              <a:buFontTx/>
              <a:buChar char="•"/>
            </a:pPr>
            <a:r>
              <a:rPr lang="en-GB" smtClean="0"/>
              <a:t>Sufficiently Descriptive</a:t>
            </a:r>
          </a:p>
          <a:p>
            <a:pPr>
              <a:buFontTx/>
              <a:buChar char="•"/>
            </a:pPr>
            <a:r>
              <a:rPr lang="en-GB" smtClean="0"/>
              <a:t>Clear</a:t>
            </a:r>
          </a:p>
          <a:p>
            <a:pPr>
              <a:buFontTx/>
              <a:buChar char="•"/>
            </a:pPr>
            <a:r>
              <a:rPr lang="en-GB" smtClean="0"/>
              <a:t>Concise</a:t>
            </a:r>
          </a:p>
          <a:p>
            <a:pPr>
              <a:buFontTx/>
              <a:buChar char="•"/>
            </a:pPr>
            <a:r>
              <a:rPr lang="en-GB" smtClean="0"/>
              <a:t>Interesting</a:t>
            </a:r>
          </a:p>
          <a:p>
            <a:endParaRPr lang="en-GB" smtClean="0"/>
          </a:p>
          <a:p>
            <a:r>
              <a:rPr lang="en-GB" smtClean="0"/>
              <a:t>What titles are the most interesting? Why? </a:t>
            </a:r>
          </a:p>
          <a:p>
            <a:r>
              <a:rPr lang="en-GB" smtClean="0"/>
              <a:t>Can you think of adding  a  phrase after the first tow titles to make them more interesting? </a:t>
            </a:r>
          </a:p>
          <a:p>
            <a:endParaRPr lang="en-GB" smtClean="0"/>
          </a:p>
          <a:p>
            <a:endParaRPr lang="en-GB" smtClean="0"/>
          </a:p>
          <a:p>
            <a:endParaRPr lang="en-GB" smtClean="0"/>
          </a:p>
          <a:p>
            <a:endParaRPr lang="en-GB" smtClean="0"/>
          </a:p>
          <a:p>
            <a:endParaRPr lang="en-GB" i="1" smtClean="0"/>
          </a:p>
          <a:p>
            <a:r>
              <a:rPr lang="en-GB" i="1" smtClean="0"/>
              <a:t>NB: </a:t>
            </a:r>
          </a:p>
          <a:p>
            <a:pPr>
              <a:buFontTx/>
              <a:buChar char="•"/>
            </a:pPr>
            <a:r>
              <a:rPr lang="en-GB" i="1" smtClean="0"/>
              <a:t>not full sentences, </a:t>
            </a:r>
          </a:p>
          <a:p>
            <a:pPr>
              <a:buFontTx/>
              <a:buChar char="•"/>
            </a:pPr>
            <a:r>
              <a:rPr lang="en-GB" i="1" smtClean="0"/>
              <a:t>key foci of paper in title </a:t>
            </a:r>
          </a:p>
          <a:p>
            <a:pPr>
              <a:buFontTx/>
              <a:buChar char="•"/>
            </a:pPr>
            <a:r>
              <a:rPr lang="en-GB" i="1" smtClean="0"/>
              <a:t>divide in two by colon to show general to specific or authors’ take on issue </a:t>
            </a:r>
          </a:p>
          <a:p>
            <a:pPr>
              <a:buFontTx/>
              <a:buChar char="•"/>
            </a:pPr>
            <a:r>
              <a:rPr lang="en-GB" i="1" smtClean="0"/>
              <a:t>all capitals except prepositions, conjunctions. pronouns unless first word in title</a:t>
            </a:r>
          </a:p>
          <a:p>
            <a:endParaRPr lang="en-GB" i="1" smtClean="0"/>
          </a:p>
          <a:p>
            <a:endParaRPr lang="en-GB" i="1" smtClean="0"/>
          </a:p>
          <a:p>
            <a:endParaRPr lang="en-GB" i="1"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07B425-C2D1-4930-A139-3AECCC80C92F}" type="slidenum">
              <a:rPr lang="en-CA" smtClean="0"/>
              <a:pPr/>
              <a:t>6</a:t>
            </a:fld>
            <a:endParaRPr lang="en-C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sz="1600" smtClean="0"/>
              <a:t>We want all potential readers to read but often not possible because of time constraints: therefore exec summary  can be particularly useful</a:t>
            </a:r>
          </a:p>
          <a:p>
            <a:r>
              <a:rPr lang="en-GB" sz="1600" smtClean="0"/>
              <a:t>Dedicated drafting  required; not just cut and paste: go back to statement of intent </a:t>
            </a:r>
          </a:p>
          <a:p>
            <a:r>
              <a:rPr lang="en-GB" sz="1600" smtClean="0"/>
              <a:t>Our sample policy briefs do not have abstract or exec summary, except for </a:t>
            </a:r>
            <a:r>
              <a:rPr lang="en-GB" sz="1600" i="1" smtClean="0"/>
              <a:t>At a glance </a:t>
            </a:r>
            <a:r>
              <a:rPr lang="en-GB" sz="1600" smtClean="0"/>
              <a:t>box in </a:t>
            </a:r>
            <a:r>
              <a:rPr lang="en-GB" sz="1600" i="1" smtClean="0"/>
              <a:t>Eyes on the Spies </a:t>
            </a:r>
            <a:r>
              <a:rPr lang="en-GB" sz="1600" smtClean="0"/>
              <a:t>policy brief which iare more </a:t>
            </a:r>
            <a:r>
              <a:rPr lang="en-GB" sz="1600" i="1" smtClean="0"/>
              <a:t>highlights</a:t>
            </a:r>
            <a:r>
              <a:rPr lang="en-GB" sz="1600" smtClean="0"/>
              <a:t> than </a:t>
            </a:r>
            <a:r>
              <a:rPr lang="en-GB" sz="1600" i="1" smtClean="0"/>
              <a:t>abstract </a:t>
            </a:r>
          </a:p>
          <a:p>
            <a:r>
              <a:rPr lang="en-GB" sz="1600" i="1" smtClean="0"/>
              <a:t>DCAF BACKGROUNDERS DO NOT HAVE EITHER BUT WE PUT ABSTRACT ON WEBSITE FOR REASONS MENTIONED ABOVE</a:t>
            </a:r>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D0AD0D-A683-4632-8F4C-2751DCF42465}" type="slidenum">
              <a:rPr lang="en-CA" smtClean="0"/>
              <a:pPr/>
              <a:t>7</a:t>
            </a:fld>
            <a:endParaRPr lang="en-CA"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GB" sz="1600" dirty="0" smtClean="0"/>
              <a:t>Different approaches; very often in short policy briefs such as our samples , no designated introduction </a:t>
            </a:r>
          </a:p>
          <a:p>
            <a:pPr>
              <a:defRPr/>
            </a:pPr>
            <a:r>
              <a:rPr lang="en-GB" sz="1600" dirty="0" smtClean="0"/>
              <a:t>However all papers have to start somewhere and one way or the other should address the following: </a:t>
            </a:r>
          </a:p>
          <a:p>
            <a:pPr marL="342900" indent="-342900">
              <a:buFont typeface="+mj-lt"/>
              <a:buAutoNum type="arabicPeriod"/>
              <a:defRPr/>
            </a:pPr>
            <a:r>
              <a:rPr lang="en-GB" sz="1600" dirty="0" smtClean="0"/>
              <a:t>Context: set scene</a:t>
            </a:r>
          </a:p>
          <a:p>
            <a:pPr marL="342900" indent="-342900">
              <a:buFont typeface="+mj-lt"/>
              <a:buAutoNum type="arabicPeriod"/>
              <a:defRPr/>
            </a:pPr>
            <a:r>
              <a:rPr lang="en-GB" sz="1600" dirty="0" smtClean="0"/>
              <a:t>Definition: convince reader problem exists &amp; your perspective is worth knowing</a:t>
            </a:r>
          </a:p>
          <a:p>
            <a:pPr marL="342900" indent="-342900">
              <a:buFont typeface="+mj-lt"/>
              <a:buAutoNum type="arabicPeriod"/>
              <a:defRPr/>
            </a:pPr>
            <a:r>
              <a:rPr lang="en-GB" sz="1600" dirty="0" smtClean="0"/>
              <a:t>Objectives: explain what you plan to do with the problem</a:t>
            </a:r>
          </a:p>
          <a:p>
            <a:pPr marL="342900" indent="-342900">
              <a:buFont typeface="+mj-lt"/>
              <a:buAutoNum type="arabicPeriod"/>
              <a:defRPr/>
            </a:pPr>
            <a:r>
              <a:rPr lang="en-GB" sz="1600" dirty="0" smtClean="0"/>
              <a:t>Methodology &amp; limitations: explain how you will proceed analytically &amp; what you will not look at; establish your “authority”</a:t>
            </a:r>
          </a:p>
          <a:p>
            <a:pPr marL="342900" indent="-342900">
              <a:buFont typeface="+mj-lt"/>
              <a:buAutoNum type="arabicPeriod"/>
              <a:defRPr/>
            </a:pPr>
            <a:r>
              <a:rPr lang="en-GB" sz="1600" dirty="0" smtClean="0"/>
              <a:t>Road map: describe the key steps in the paper</a:t>
            </a:r>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731A07-DB94-4020-9F08-83AAD29B7264}" type="slidenum">
              <a:rPr lang="en-CA" smtClean="0"/>
              <a:pPr/>
              <a:t>8</a:t>
            </a:fld>
            <a:endParaRPr lang="en-CA"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smtClean="0"/>
              <a:t>These are just some of the issues you may want to address.</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C5961F7-4D6F-4F53-BB68-5D2F606A541F}" type="slidenum">
              <a:rPr lang="en-CA" smtClean="0"/>
              <a:pPr/>
              <a:t>9</a:t>
            </a:fld>
            <a:endParaRPr lang="en-CA"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a:defRPr/>
            </a:pPr>
            <a:endParaRPr lang="en-US"/>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endParaRP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a:p>
        </p:txBody>
      </p:sp>
      <p:sp>
        <p:nvSpPr>
          <p:cNvPr id="8" name="Slide Number Placeholder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565D07D6-0632-4693-BD78-AAB80C6790BE}" type="slidenum">
              <a:rPr/>
              <a:pPr>
                <a:defRPr/>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11631AED-E724-4C9F-895A-F889E51A270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endParaRPr lang="en-US"/>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en-US"/>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8F0EB747-72AA-4F23-A935-81FDFE61B01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D3055A90-728C-486F-B351-DE346CA4FF9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endParaRPr lang="en-US"/>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F34C6528-A412-4964-9CC6-A7B0AD2CCD3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E6265A68-F1B3-44CB-80E6-0A090F1DEA3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5C7C7146-E636-4F0F-A52B-581890C6FDD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15"/>
          <p:cNvSpPr>
            <a:spLocks noGrp="1"/>
          </p:cNvSpPr>
          <p:nvPr>
            <p:ph type="sldNum" sz="quarter" idx="12"/>
          </p:nvPr>
        </p:nvSpPr>
        <p:spPr/>
        <p:txBody>
          <a:bodyPr/>
          <a:lstStyle>
            <a:lvl1pPr>
              <a:defRPr/>
            </a:lvl1pPr>
          </a:lstStyle>
          <a:p>
            <a:pPr>
              <a:defRPr/>
            </a:pPr>
            <a:fld id="{48BA49BC-9C7D-4F5E-BE2A-641DE01FC23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
        <p:nvSpPr>
          <p:cNvPr id="4" name="Slide Number Placeholder 15"/>
          <p:cNvSpPr>
            <a:spLocks noGrp="1"/>
          </p:cNvSpPr>
          <p:nvPr>
            <p:ph type="sldNum" sz="quarter" idx="12"/>
          </p:nvPr>
        </p:nvSpPr>
        <p:spPr/>
        <p:txBody>
          <a:bodyPr/>
          <a:lstStyle>
            <a:lvl1pPr>
              <a:defRPr/>
            </a:lvl1pPr>
          </a:lstStyle>
          <a:p>
            <a:pPr>
              <a:defRPr/>
            </a:pPr>
            <a:fld id="{F176FA15-F16A-4250-BB4A-379A6ECEF40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C2A94963-4078-4A70-A063-7FB23C13FBA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6ED74AE7-6D5E-4753-8B22-B9746CD9422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defRPr>
            </a:lvl1pPr>
            <a:extLst/>
          </a:lstStyle>
          <a:p>
            <a:pPr>
              <a:defRPr/>
            </a:pPr>
            <a:endParaRPr lang="en-US"/>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en-US"/>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defRPr/>
            </a:pPr>
            <a:fld id="{8F856B0A-9C0C-4F3E-8C0C-1997ABB29DB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8" r:id="rId1"/>
    <p:sldLayoutId id="2147483721" r:id="rId2"/>
    <p:sldLayoutId id="2147483729" r:id="rId3"/>
    <p:sldLayoutId id="2147483722" r:id="rId4"/>
    <p:sldLayoutId id="2147483723" r:id="rId5"/>
    <p:sldLayoutId id="2147483724" r:id="rId6"/>
    <p:sldLayoutId id="2147483725" r:id="rId7"/>
    <p:sldLayoutId id="2147483726" r:id="rId8"/>
    <p:sldLayoutId id="2147483730" r:id="rId9"/>
    <p:sldLayoutId id="2147483727" r:id="rId10"/>
    <p:sldLayoutId id="2147483731"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fontAlgn="auto" hangingPunct="1">
              <a:spcAft>
                <a:spcPts val="0"/>
              </a:spcAft>
              <a:defRPr/>
            </a:pPr>
            <a:r>
              <a:rPr lang="en-US" smtClean="0"/>
              <a:t>Drafting Effective Policy Briefs</a:t>
            </a:r>
          </a:p>
        </p:txBody>
      </p:sp>
      <p:sp>
        <p:nvSpPr>
          <p:cNvPr id="6147" name="Rectangle 3"/>
          <p:cNvSpPr>
            <a:spLocks noGrp="1" noChangeArrowheads="1"/>
          </p:cNvSpPr>
          <p:nvPr>
            <p:ph type="subTitle" idx="1"/>
          </p:nvPr>
        </p:nvSpPr>
        <p:spPr>
          <a:xfrm>
            <a:off x="3354388" y="3540125"/>
            <a:ext cx="5114925" cy="1101725"/>
          </a:xfrm>
        </p:spPr>
        <p:txBody>
          <a:bodyPr/>
          <a:lstStyle/>
          <a:p>
            <a:pPr eaLnBrk="1" hangingPunct="1"/>
            <a:r>
              <a:rPr lang="en-US" smtClean="0"/>
              <a:t>Pristina, 23-25 February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en-GB" dirty="0" smtClean="0"/>
              <a:t/>
            </a:r>
            <a:br>
              <a:rPr lang="en-GB" dirty="0" smtClean="0"/>
            </a:br>
            <a:r>
              <a:rPr lang="en-GB" dirty="0" smtClean="0"/>
              <a:t>Problem ANALYSIS</a:t>
            </a:r>
            <a:br>
              <a:rPr lang="en-GB" dirty="0" smtClean="0"/>
            </a:br>
            <a:endParaRPr lang="en-CA" dirty="0" smtClean="0"/>
          </a:p>
        </p:txBody>
      </p:sp>
      <p:sp>
        <p:nvSpPr>
          <p:cNvPr id="15363" name="Content Placeholder 2"/>
          <p:cNvSpPr>
            <a:spLocks noGrp="1"/>
          </p:cNvSpPr>
          <p:nvPr>
            <p:ph idx="1"/>
          </p:nvPr>
        </p:nvSpPr>
        <p:spPr>
          <a:xfrm>
            <a:off x="468313" y="1600200"/>
            <a:ext cx="7056437" cy="4525963"/>
          </a:xfrm>
        </p:spPr>
        <p:txBody>
          <a:bodyPr/>
          <a:lstStyle/>
          <a:p>
            <a:pPr eaLnBrk="1" hangingPunct="1">
              <a:buFontTx/>
              <a:buNone/>
            </a:pPr>
            <a:r>
              <a:rPr lang="en-GB" sz="2400" smtClean="0"/>
              <a:t>Problem in current policy environment </a:t>
            </a:r>
          </a:p>
          <a:p>
            <a:pPr eaLnBrk="1" hangingPunct="1"/>
            <a:r>
              <a:rPr lang="en-GB" sz="2400" smtClean="0"/>
              <a:t>What are the current legal, social, ethical, </a:t>
            </a:r>
          </a:p>
          <a:p>
            <a:pPr eaLnBrk="1" hangingPunct="1">
              <a:buFontTx/>
              <a:buNone/>
            </a:pPr>
            <a:r>
              <a:rPr lang="en-GB" sz="2400" smtClean="0"/>
              <a:t>     economic and political contexts &amp; impacts of </a:t>
            </a:r>
          </a:p>
          <a:p>
            <a:pPr eaLnBrk="1" hangingPunct="1">
              <a:buFontTx/>
              <a:buNone/>
            </a:pPr>
            <a:r>
              <a:rPr lang="en-GB" sz="2400" smtClean="0"/>
              <a:t>    the problem?</a:t>
            </a:r>
          </a:p>
          <a:p>
            <a:pPr eaLnBrk="1" hangingPunct="1"/>
            <a:r>
              <a:rPr lang="en-GB" sz="2400" smtClean="0"/>
              <a:t>What is the current extent of the problem?</a:t>
            </a:r>
          </a:p>
          <a:p>
            <a:pPr eaLnBrk="1" hangingPunct="1"/>
            <a:r>
              <a:rPr lang="en-GB" sz="2400" smtClean="0"/>
              <a:t>What is currently being done to address it?</a:t>
            </a:r>
          </a:p>
          <a:p>
            <a:pPr eaLnBrk="1" hangingPunct="1"/>
            <a:r>
              <a:rPr lang="en-GB" sz="2400" smtClean="0"/>
              <a:t>What is the attitude of stakeholders to the current approach?</a:t>
            </a:r>
          </a:p>
          <a:p>
            <a:pPr eaLnBrk="1" hangingPunct="1"/>
            <a:r>
              <a:rPr lang="en-GB" sz="2400" smtClean="0"/>
              <a:t>Is current policy succeeding/failing – and how?  </a:t>
            </a:r>
          </a:p>
          <a:p>
            <a:pPr eaLnBrk="1" hangingPunct="1"/>
            <a:endParaRPr lang="en-GB" sz="2800" smtClean="0"/>
          </a:p>
          <a:p>
            <a:pPr eaLnBrk="1" hangingPunct="1"/>
            <a:endParaRPr lang="en-GB" sz="2800" smtClean="0"/>
          </a:p>
          <a:p>
            <a:pPr eaLnBrk="1" hangingPunct="1"/>
            <a:endParaRPr lang="en-GB" sz="2800" smtClean="0"/>
          </a:p>
          <a:p>
            <a:pPr eaLnBrk="1" hangingPunct="1"/>
            <a:endParaRPr lang="en-CA"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320040"/>
            <a:ext cx="7239000" cy="1143000"/>
          </a:xfrm>
        </p:spPr>
        <p:txBody>
          <a:bodyPr/>
          <a:lstStyle/>
          <a:p>
            <a:pPr eaLnBrk="1" fontAlgn="auto" hangingPunct="1">
              <a:spcAft>
                <a:spcPts val="0"/>
              </a:spcAft>
              <a:defRPr/>
            </a:pPr>
            <a:r>
              <a:rPr lang="en-GB" dirty="0" smtClean="0"/>
              <a:t>How to structure</a:t>
            </a:r>
          </a:p>
        </p:txBody>
      </p:sp>
      <p:sp>
        <p:nvSpPr>
          <p:cNvPr id="16387" name="Content Placeholder 2"/>
          <p:cNvSpPr>
            <a:spLocks noGrp="1"/>
          </p:cNvSpPr>
          <p:nvPr>
            <p:ph idx="1"/>
          </p:nvPr>
        </p:nvSpPr>
        <p:spPr>
          <a:xfrm>
            <a:off x="457200" y="1916113"/>
            <a:ext cx="7239000" cy="4540250"/>
          </a:xfrm>
        </p:spPr>
        <p:txBody>
          <a:bodyPr/>
          <a:lstStyle/>
          <a:p>
            <a:pPr eaLnBrk="1" hangingPunct="1"/>
            <a:r>
              <a:rPr lang="en-GB" smtClean="0"/>
              <a:t>Build a coherent argument that is convincing and easy to follow</a:t>
            </a:r>
          </a:p>
          <a:p>
            <a:pPr eaLnBrk="1" hangingPunct="1"/>
            <a:endParaRPr lang="en-GB" smtClean="0"/>
          </a:p>
          <a:p>
            <a:pPr eaLnBrk="1" hangingPunct="1"/>
            <a:r>
              <a:rPr lang="en-GB" smtClean="0"/>
              <a:t>Make clear links between and within all elements of the argument</a:t>
            </a:r>
          </a:p>
          <a:p>
            <a:pPr eaLnBrk="1" hangingPunct="1"/>
            <a:endParaRPr lang="en-GB" smtClean="0"/>
          </a:p>
          <a:p>
            <a:pPr eaLnBrk="1" hangingPunct="1"/>
            <a:r>
              <a:rPr lang="en-GB" smtClean="0"/>
              <a:t>Develop each element of the argument: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320040"/>
            <a:ext cx="7239000" cy="1143000"/>
          </a:xfrm>
        </p:spPr>
        <p:txBody>
          <a:bodyPr/>
          <a:lstStyle/>
          <a:p>
            <a:pPr eaLnBrk="1" fontAlgn="auto" hangingPunct="1">
              <a:spcAft>
                <a:spcPts val="0"/>
              </a:spcAft>
              <a:defRPr/>
            </a:pPr>
            <a:r>
              <a:rPr lang="en-CA" dirty="0" smtClean="0"/>
              <a:t>How to paragraph</a:t>
            </a:r>
          </a:p>
        </p:txBody>
      </p:sp>
      <p:sp>
        <p:nvSpPr>
          <p:cNvPr id="17411" name="Content Placeholder 2"/>
          <p:cNvSpPr>
            <a:spLocks noGrp="1"/>
          </p:cNvSpPr>
          <p:nvPr>
            <p:ph idx="1"/>
          </p:nvPr>
        </p:nvSpPr>
        <p:spPr>
          <a:xfrm>
            <a:off x="0" y="2133600"/>
            <a:ext cx="8101013" cy="4322763"/>
          </a:xfrm>
        </p:spPr>
        <p:txBody>
          <a:bodyPr/>
          <a:lstStyle/>
          <a:p>
            <a:pPr eaLnBrk="1" hangingPunct="1"/>
            <a:r>
              <a:rPr lang="en-CA" smtClean="0"/>
              <a:t>Essential building blocks for developing argument</a:t>
            </a:r>
          </a:p>
          <a:p>
            <a:pPr eaLnBrk="1" hangingPunct="1"/>
            <a:endParaRPr lang="en-CA" smtClean="0"/>
          </a:p>
          <a:p>
            <a:pPr eaLnBrk="1" hangingPunct="1"/>
            <a:r>
              <a:rPr lang="en-CA" smtClean="0"/>
              <a:t>One main idea per paragraph</a:t>
            </a:r>
          </a:p>
          <a:p>
            <a:pPr eaLnBrk="1" hangingPunct="1"/>
            <a:endParaRPr lang="en-CA" smtClean="0"/>
          </a:p>
          <a:p>
            <a:pPr eaLnBrk="1" hangingPunct="1"/>
            <a:r>
              <a:rPr lang="en-CA" smtClean="0"/>
              <a:t>Topic  sentence</a:t>
            </a:r>
          </a:p>
          <a:p>
            <a:pPr eaLnBrk="1" hangingPunct="1"/>
            <a:endParaRPr lang="en-CA" smtClean="0"/>
          </a:p>
          <a:p>
            <a:pPr eaLnBrk="1" hangingPunct="1"/>
            <a:r>
              <a:rPr lang="en-CA" smtClean="0"/>
              <a:t>Coherence through paragraph</a:t>
            </a:r>
          </a:p>
          <a:p>
            <a:pPr eaLnBrk="1" hangingPunct="1"/>
            <a:endParaRPr lang="en-CA" smtClean="0"/>
          </a:p>
          <a:p>
            <a:pPr eaLnBrk="1" hangingPunct="1"/>
            <a:r>
              <a:rPr lang="en-CA" smtClean="0"/>
              <a:t>Shorter is better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a:xfrm>
            <a:off x="457200" y="320040"/>
            <a:ext cx="7239000" cy="1143000"/>
          </a:xfrm>
        </p:spPr>
        <p:txBody>
          <a:bodyPr/>
          <a:lstStyle/>
          <a:p>
            <a:pPr eaLnBrk="1" fontAlgn="auto" hangingPunct="1">
              <a:spcAft>
                <a:spcPts val="0"/>
              </a:spcAft>
              <a:defRPr/>
            </a:pPr>
            <a:r>
              <a:rPr lang="en-GB" smtClean="0"/>
              <a:t>Policy options </a:t>
            </a:r>
          </a:p>
        </p:txBody>
      </p:sp>
      <p:sp>
        <p:nvSpPr>
          <p:cNvPr id="18435" name="Content Placeholder 4"/>
          <p:cNvSpPr>
            <a:spLocks noGrp="1"/>
          </p:cNvSpPr>
          <p:nvPr>
            <p:ph idx="1"/>
          </p:nvPr>
        </p:nvSpPr>
        <p:spPr>
          <a:xfrm>
            <a:off x="179388" y="1700213"/>
            <a:ext cx="7632700" cy="4425950"/>
          </a:xfrm>
        </p:spPr>
        <p:txBody>
          <a:bodyPr/>
          <a:lstStyle/>
          <a:p>
            <a:pPr eaLnBrk="1" hangingPunct="1"/>
            <a:r>
              <a:rPr lang="en-GB" smtClean="0"/>
              <a:t>outline, compare &amp; evaluate possible options</a:t>
            </a:r>
          </a:p>
          <a:p>
            <a:pPr eaLnBrk="1" hangingPunct="1"/>
            <a:endParaRPr lang="en-GB" smtClean="0"/>
          </a:p>
          <a:p>
            <a:pPr eaLnBrk="1" hangingPunct="1"/>
            <a:r>
              <a:rPr lang="en-GB" smtClean="0"/>
              <a:t>identify preferred option</a:t>
            </a:r>
          </a:p>
          <a:p>
            <a:pPr eaLnBrk="1" hangingPunct="1"/>
            <a:endParaRPr lang="en-GB" smtClean="0"/>
          </a:p>
          <a:p>
            <a:pPr eaLnBrk="1" hangingPunct="1"/>
            <a:r>
              <a:rPr lang="en-GB" smtClean="0"/>
              <a:t>provide arguments for choice</a:t>
            </a:r>
          </a:p>
          <a:p>
            <a:pPr eaLnBrk="1" hangingPunct="1"/>
            <a:endParaRPr lang="en-GB" smtClean="0"/>
          </a:p>
          <a:p>
            <a:pPr eaLnBrk="1" hangingPunct="1"/>
            <a:r>
              <a:rPr lang="en-GB" smtClean="0"/>
              <a:t>explain criteria used in this decision</a:t>
            </a:r>
          </a:p>
          <a:p>
            <a:pPr eaLnBrk="1" hangingPunct="1"/>
            <a:endParaRPr lang="en-GB" smtClean="0"/>
          </a:p>
          <a:p>
            <a:pPr eaLnBrk="1" hangingPunct="1"/>
            <a:r>
              <a:rPr lang="en-GB" smtClean="0"/>
              <a:t>establish foundation for recommendations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en-GB" smtClean="0"/>
              <a:t>Recommendations &amp; Conclusions</a:t>
            </a:r>
          </a:p>
        </p:txBody>
      </p:sp>
      <p:sp>
        <p:nvSpPr>
          <p:cNvPr id="19459" name="Content Placeholder 2"/>
          <p:cNvSpPr>
            <a:spLocks noGrp="1"/>
          </p:cNvSpPr>
          <p:nvPr>
            <p:ph idx="1"/>
          </p:nvPr>
        </p:nvSpPr>
        <p:spPr>
          <a:xfrm>
            <a:off x="457200" y="1600200"/>
            <a:ext cx="6851650" cy="4997450"/>
          </a:xfrm>
        </p:spPr>
        <p:txBody>
          <a:bodyPr/>
          <a:lstStyle/>
          <a:p>
            <a:pPr eaLnBrk="1" hangingPunct="1"/>
            <a:r>
              <a:rPr lang="en-GB" sz="2400" smtClean="0"/>
              <a:t>Synthesis of major findings </a:t>
            </a:r>
          </a:p>
          <a:p>
            <a:pPr eaLnBrk="1" hangingPunct="1"/>
            <a:r>
              <a:rPr lang="en-GB" sz="2400" smtClean="0"/>
              <a:t>Policy recommendations: steps that need to be taken to implement preferred policy option</a:t>
            </a:r>
          </a:p>
          <a:p>
            <a:pPr lvl="1" eaLnBrk="1" hangingPunct="1"/>
            <a:r>
              <a:rPr lang="en-GB" sz="2400" smtClean="0"/>
              <a:t>separate section for each?</a:t>
            </a:r>
          </a:p>
          <a:p>
            <a:pPr lvl="1" eaLnBrk="1" hangingPunct="1"/>
            <a:r>
              <a:rPr lang="en-GB" sz="2400" smtClean="0"/>
              <a:t>numbered ?</a:t>
            </a:r>
          </a:p>
          <a:p>
            <a:pPr lvl="1" eaLnBrk="1" hangingPunct="1"/>
            <a:r>
              <a:rPr lang="en-GB" sz="2400" smtClean="0"/>
              <a:t>indented?</a:t>
            </a:r>
          </a:p>
          <a:p>
            <a:pPr lvl="1" eaLnBrk="1" hangingPunct="1"/>
            <a:r>
              <a:rPr lang="en-GB" sz="2400" smtClean="0"/>
              <a:t>bulleted ?</a:t>
            </a:r>
          </a:p>
          <a:p>
            <a:pPr lvl="1" eaLnBrk="1" hangingPunct="1"/>
            <a:r>
              <a:rPr lang="en-GB" sz="2400" smtClean="0"/>
              <a:t>italicised ? </a:t>
            </a:r>
          </a:p>
          <a:p>
            <a:pPr eaLnBrk="1" hangingPunct="1"/>
            <a:r>
              <a:rPr lang="en-GB" sz="2400" smtClean="0"/>
              <a:t>Concluding remarks: close the argument, return focus to broader context of problem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CA" dirty="0" smtClean="0"/>
              <a:t>What are the first steps?</a:t>
            </a:r>
            <a:endParaRPr lang="en-CA" dirty="0"/>
          </a:p>
        </p:txBody>
      </p:sp>
      <p:sp>
        <p:nvSpPr>
          <p:cNvPr id="3" name="Rectangle 2"/>
          <p:cNvSpPr/>
          <p:nvPr/>
        </p:nvSpPr>
        <p:spPr>
          <a:xfrm>
            <a:off x="1116013" y="1773238"/>
            <a:ext cx="5597525" cy="4832350"/>
          </a:xfrm>
          <a:prstGeom prst="rect">
            <a:avLst/>
          </a:prstGeom>
        </p:spPr>
        <p:txBody>
          <a:bodyPr>
            <a:spAutoFit/>
          </a:bodyPr>
          <a:lstStyle/>
          <a:p>
            <a:pPr>
              <a:defRPr/>
            </a:pPr>
            <a:endParaRPr lang="en-GB" sz="2800" i="1" dirty="0">
              <a:latin typeface="+mn-lt"/>
            </a:endParaRPr>
          </a:p>
          <a:p>
            <a:pPr>
              <a:defRPr/>
            </a:pPr>
            <a:r>
              <a:rPr lang="en-GB" sz="2800" i="1" dirty="0">
                <a:latin typeface="+mn-lt"/>
              </a:rPr>
              <a:t>Draft </a:t>
            </a:r>
            <a:r>
              <a:rPr lang="en-GB" sz="2800" i="1" dirty="0"/>
              <a:t>working statement of intent/purpose</a:t>
            </a:r>
            <a:r>
              <a:rPr lang="en-GB" sz="2800" dirty="0"/>
              <a:t>: </a:t>
            </a:r>
          </a:p>
          <a:p>
            <a:pPr>
              <a:defRPr/>
            </a:pPr>
            <a:endParaRPr lang="en-GB" sz="2800" dirty="0"/>
          </a:p>
          <a:p>
            <a:pPr>
              <a:buFont typeface="Wingdings 2" pitchFamily="18" charset="2"/>
              <a:buNone/>
              <a:defRPr/>
            </a:pPr>
            <a:r>
              <a:rPr lang="en-GB" sz="2800" dirty="0">
                <a:solidFill>
                  <a:srgbClr val="7030A0"/>
                </a:solidFill>
              </a:rPr>
              <a:t>central issue </a:t>
            </a:r>
          </a:p>
          <a:p>
            <a:pPr>
              <a:buFont typeface="Wingdings 2" pitchFamily="18" charset="2"/>
              <a:buNone/>
              <a:defRPr/>
            </a:pPr>
            <a:endParaRPr lang="en-GB" sz="2800" dirty="0">
              <a:solidFill>
                <a:srgbClr val="7030A0"/>
              </a:solidFill>
            </a:endParaRPr>
          </a:p>
          <a:p>
            <a:pPr>
              <a:buFont typeface="Wingdings 2" pitchFamily="18" charset="2"/>
              <a:buNone/>
              <a:defRPr/>
            </a:pPr>
            <a:r>
              <a:rPr lang="en-GB" sz="2800" dirty="0">
                <a:solidFill>
                  <a:srgbClr val="7030A0"/>
                </a:solidFill>
              </a:rPr>
              <a:t>key message </a:t>
            </a:r>
          </a:p>
          <a:p>
            <a:pPr>
              <a:buFont typeface="Wingdings 2" pitchFamily="18" charset="2"/>
              <a:buNone/>
              <a:defRPr/>
            </a:pPr>
            <a:endParaRPr lang="en-GB" sz="2800" dirty="0">
              <a:solidFill>
                <a:srgbClr val="7030A0"/>
              </a:solidFill>
            </a:endParaRPr>
          </a:p>
          <a:p>
            <a:pPr>
              <a:buFont typeface="Wingdings 2" pitchFamily="18" charset="2"/>
              <a:buNone/>
              <a:defRPr/>
            </a:pPr>
            <a:r>
              <a:rPr lang="en-GB" sz="2800" dirty="0">
                <a:solidFill>
                  <a:srgbClr val="7030A0"/>
                </a:solidFill>
              </a:rPr>
              <a:t>main approach</a:t>
            </a:r>
            <a:r>
              <a:rPr lang="en-GB" sz="2800" dirty="0">
                <a:solidFill>
                  <a:srgbClr val="FF0000"/>
                </a:solidFill>
              </a:rPr>
              <a:t> </a:t>
            </a:r>
          </a:p>
          <a:p>
            <a:pPr>
              <a:defRPr/>
            </a:pPr>
            <a:endParaRPr lang="en-GB" sz="2800" i="1" dirty="0">
              <a:latin typeface="+mn-lt"/>
            </a:endParaRPr>
          </a:p>
          <a:p>
            <a:pPr>
              <a:buFont typeface="Arial" pitchFamily="34" charset="0"/>
              <a:buChar char="•"/>
              <a:defRPr/>
            </a:pPr>
            <a:endParaRPr lang="en-GB" sz="2800" dirty="0">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320040"/>
            <a:ext cx="7239000" cy="1143000"/>
          </a:xfrm>
        </p:spPr>
        <p:txBody>
          <a:bodyPr/>
          <a:lstStyle/>
          <a:p>
            <a:pPr eaLnBrk="1" fontAlgn="auto" hangingPunct="1">
              <a:spcAft>
                <a:spcPts val="0"/>
              </a:spcAft>
              <a:defRPr/>
            </a:pPr>
            <a:r>
              <a:rPr lang="en-GB" dirty="0" smtClean="0"/>
              <a:t>Outline</a:t>
            </a:r>
          </a:p>
        </p:txBody>
      </p:sp>
      <p:sp>
        <p:nvSpPr>
          <p:cNvPr id="21507" name="Content Placeholder 2"/>
          <p:cNvSpPr>
            <a:spLocks noGrp="1"/>
          </p:cNvSpPr>
          <p:nvPr>
            <p:ph idx="1"/>
          </p:nvPr>
        </p:nvSpPr>
        <p:spPr>
          <a:xfrm>
            <a:off x="457200" y="1600200"/>
            <a:ext cx="7354888" cy="4525963"/>
          </a:xfrm>
        </p:spPr>
        <p:txBody>
          <a:bodyPr/>
          <a:lstStyle/>
          <a:p>
            <a:pPr eaLnBrk="1" hangingPunct="1"/>
            <a:r>
              <a:rPr lang="en-GB" smtClean="0"/>
              <a:t>Working statement of intent/purpose: </a:t>
            </a:r>
          </a:p>
          <a:p>
            <a:pPr eaLnBrk="1" hangingPunct="1"/>
            <a:r>
              <a:rPr lang="en-GB" smtClean="0"/>
              <a:t>Problem description: key background &amp; policy environment issues</a:t>
            </a:r>
          </a:p>
          <a:p>
            <a:pPr eaLnBrk="1" hangingPunct="1"/>
            <a:r>
              <a:rPr lang="en-GB" smtClean="0"/>
              <a:t>Policy options: mainstream &amp; out of the box</a:t>
            </a:r>
          </a:p>
          <a:p>
            <a:pPr eaLnBrk="1" hangingPunct="1"/>
            <a:r>
              <a:rPr lang="en-GB" smtClean="0"/>
              <a:t>Recommendations</a:t>
            </a:r>
          </a:p>
          <a:p>
            <a:pPr eaLnBrk="1" hangingPunct="1">
              <a:buFontTx/>
              <a:buNone/>
            </a:pPr>
            <a:r>
              <a:rPr lang="en-GB" smtClean="0"/>
              <a:t>   </a:t>
            </a:r>
          </a:p>
          <a:p>
            <a:pPr eaLnBrk="1" hangingPunct="1">
              <a:buFontTx/>
              <a:buNone/>
            </a:pPr>
            <a:r>
              <a:rPr lang="en-GB" i="1" smtClean="0"/>
              <a:t>   what points are to be raised under each heading &amp; what evidence is to be used?</a:t>
            </a:r>
          </a:p>
          <a:p>
            <a:pPr eaLnBrk="1" hangingPunct="1">
              <a:buFontTx/>
              <a:buNone/>
            </a:pPr>
            <a:r>
              <a:rPr lang="en-GB" smtClean="0"/>
              <a:t> </a:t>
            </a:r>
          </a:p>
          <a:p>
            <a:pPr eaLnBrk="1" hangingPunct="1"/>
            <a:endParaRPr lang="en-GB" smtClean="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23528" y="1196753"/>
          <a:ext cx="7488833" cy="4648674"/>
        </p:xfrm>
        <a:graphic>
          <a:graphicData uri="http://schemas.openxmlformats.org/drawingml/2006/table">
            <a:tbl>
              <a:tblPr>
                <a:tableStyleId>{08FB837D-C827-4EFA-A057-4D05807E0F7C}</a:tableStyleId>
              </a:tblPr>
              <a:tblGrid>
                <a:gridCol w="2340260"/>
                <a:gridCol w="5148573"/>
              </a:tblGrid>
              <a:tr h="679154">
                <a:tc>
                  <a:txBody>
                    <a:bodyPr/>
                    <a:lstStyle/>
                    <a:p>
                      <a:pPr>
                        <a:lnSpc>
                          <a:spcPct val="115000"/>
                        </a:lnSpc>
                        <a:spcAft>
                          <a:spcPts val="0"/>
                        </a:spcAft>
                      </a:pPr>
                      <a:r>
                        <a:rPr lang="en-US" sz="1400" dirty="0"/>
                        <a:t>1. What is the </a:t>
                      </a:r>
                      <a:r>
                        <a:rPr lang="en-US" sz="1400" dirty="0" smtClean="0"/>
                        <a:t>subject of the paper?</a:t>
                      </a:r>
                      <a:endParaRPr lang="en-CA" sz="1400" b="1" dirty="0">
                        <a:solidFill>
                          <a:schemeClr val="tx1"/>
                        </a:solidFill>
                        <a:latin typeface="Calibri"/>
                        <a:ea typeface="Calibri"/>
                        <a:cs typeface="Times New Roman"/>
                      </a:endParaRPr>
                    </a:p>
                  </a:txBody>
                  <a:tcPr marL="42337" marR="42337" marT="0" marB="0"/>
                </a:tc>
                <a:tc>
                  <a:txBody>
                    <a:bodyPr/>
                    <a:lstStyle/>
                    <a:p>
                      <a:pPr>
                        <a:lnSpc>
                          <a:spcPct val="115000"/>
                        </a:lnSpc>
                        <a:spcAft>
                          <a:spcPts val="0"/>
                        </a:spcAft>
                      </a:pPr>
                      <a:endParaRPr lang="en-US" sz="700" dirty="0">
                        <a:latin typeface="Calibri"/>
                        <a:ea typeface="Calibri"/>
                        <a:cs typeface="Times New Roman"/>
                      </a:endParaRPr>
                    </a:p>
                  </a:txBody>
                  <a:tcPr marL="42337" marR="42337" marT="0" marB="0"/>
                </a:tc>
              </a:tr>
              <a:tr h="680180">
                <a:tc>
                  <a:txBody>
                    <a:bodyPr/>
                    <a:lstStyle/>
                    <a:p>
                      <a:pPr>
                        <a:lnSpc>
                          <a:spcPct val="115000"/>
                        </a:lnSpc>
                        <a:spcAft>
                          <a:spcPts val="0"/>
                        </a:spcAft>
                      </a:pPr>
                      <a:r>
                        <a:rPr lang="en-CA" sz="1400" dirty="0" smtClean="0"/>
                        <a:t>2. Does the title reflect this in a coherent and attractive  way?</a:t>
                      </a:r>
                      <a:endParaRPr lang="en-CA" sz="1400" b="1" dirty="0">
                        <a:solidFill>
                          <a:schemeClr val="tx1"/>
                        </a:solidFill>
                        <a:latin typeface="Calibri"/>
                        <a:ea typeface="Calibri"/>
                        <a:cs typeface="Times New Roman"/>
                      </a:endParaRPr>
                    </a:p>
                  </a:txBody>
                  <a:tcPr marL="42337" marR="42337" marT="0" marB="0"/>
                </a:tc>
                <a:tc>
                  <a:txBody>
                    <a:bodyPr/>
                    <a:lstStyle/>
                    <a:p>
                      <a:pPr>
                        <a:lnSpc>
                          <a:spcPct val="115000"/>
                        </a:lnSpc>
                        <a:spcAft>
                          <a:spcPts val="0"/>
                        </a:spcAft>
                      </a:pPr>
                      <a:endParaRPr lang="en-US" sz="700" dirty="0">
                        <a:latin typeface="Calibri"/>
                        <a:ea typeface="Calibri"/>
                        <a:cs typeface="Times New Roman"/>
                      </a:endParaRPr>
                    </a:p>
                  </a:txBody>
                  <a:tcPr marL="42337" marR="42337" marT="0" marB="0"/>
                </a:tc>
              </a:tr>
              <a:tr h="616043">
                <a:tc>
                  <a:txBody>
                    <a:bodyPr/>
                    <a:lstStyle/>
                    <a:p>
                      <a:pPr>
                        <a:lnSpc>
                          <a:spcPct val="115000"/>
                        </a:lnSpc>
                        <a:spcAft>
                          <a:spcPts val="0"/>
                        </a:spcAft>
                      </a:pPr>
                      <a:r>
                        <a:rPr lang="en-US" sz="1400" dirty="0" smtClean="0"/>
                        <a:t>3. Does paper</a:t>
                      </a:r>
                      <a:r>
                        <a:rPr lang="en-US" sz="1400" baseline="0" dirty="0" smtClean="0"/>
                        <a:t> have  a logical </a:t>
                      </a:r>
                      <a:r>
                        <a:rPr lang="en-US" sz="1400" dirty="0" smtClean="0"/>
                        <a:t> structure?</a:t>
                      </a:r>
                      <a:endParaRPr lang="en-CA" sz="1400" b="1" dirty="0">
                        <a:solidFill>
                          <a:schemeClr val="tx1"/>
                        </a:solidFill>
                        <a:latin typeface="Calibri"/>
                        <a:ea typeface="Calibri"/>
                        <a:cs typeface="Times New Roman"/>
                      </a:endParaRPr>
                    </a:p>
                  </a:txBody>
                  <a:tcPr marL="42337" marR="42337" marT="0" marB="0"/>
                </a:tc>
                <a:tc>
                  <a:txBody>
                    <a:bodyPr/>
                    <a:lstStyle/>
                    <a:p>
                      <a:pPr>
                        <a:lnSpc>
                          <a:spcPct val="115000"/>
                        </a:lnSpc>
                        <a:spcAft>
                          <a:spcPts val="0"/>
                        </a:spcAft>
                      </a:pPr>
                      <a:endParaRPr lang="en-US" sz="700" dirty="0">
                        <a:latin typeface="Calibri"/>
                        <a:ea typeface="Calibri"/>
                        <a:cs typeface="Times New Roman"/>
                      </a:endParaRPr>
                    </a:p>
                  </a:txBody>
                  <a:tcPr marL="42337" marR="42337" marT="0" marB="0"/>
                </a:tc>
              </a:tr>
              <a:tr h="458016">
                <a:tc>
                  <a:txBody>
                    <a:bodyPr/>
                    <a:lstStyle/>
                    <a:p>
                      <a:pPr>
                        <a:lnSpc>
                          <a:spcPct val="115000"/>
                        </a:lnSpc>
                        <a:spcAft>
                          <a:spcPts val="0"/>
                        </a:spcAft>
                      </a:pPr>
                      <a:r>
                        <a:rPr lang="en-US" sz="1400" dirty="0" smtClean="0"/>
                        <a:t>4. </a:t>
                      </a:r>
                      <a:r>
                        <a:rPr lang="en-US" sz="1400" dirty="0"/>
                        <a:t>Is it easy to read?</a:t>
                      </a:r>
                      <a:endParaRPr lang="en-CA" sz="1400" b="1" dirty="0">
                        <a:solidFill>
                          <a:schemeClr val="tx1"/>
                        </a:solidFill>
                        <a:latin typeface="Calibri"/>
                        <a:ea typeface="Calibri"/>
                        <a:cs typeface="Times New Roman"/>
                      </a:endParaRPr>
                    </a:p>
                  </a:txBody>
                  <a:tcPr marL="42337" marR="42337" marT="0" marB="0"/>
                </a:tc>
                <a:tc>
                  <a:txBody>
                    <a:bodyPr/>
                    <a:lstStyle/>
                    <a:p>
                      <a:pPr>
                        <a:lnSpc>
                          <a:spcPct val="115000"/>
                        </a:lnSpc>
                        <a:spcAft>
                          <a:spcPts val="0"/>
                        </a:spcAft>
                      </a:pPr>
                      <a:endParaRPr lang="en-US" sz="700">
                        <a:latin typeface="Calibri"/>
                        <a:ea typeface="Calibri"/>
                        <a:cs typeface="Times New Roman"/>
                      </a:endParaRPr>
                    </a:p>
                  </a:txBody>
                  <a:tcPr marL="42337" marR="42337" marT="0" marB="0"/>
                </a:tc>
              </a:tr>
              <a:tr h="485549">
                <a:tc>
                  <a:txBody>
                    <a:bodyPr/>
                    <a:lstStyle/>
                    <a:p>
                      <a:pPr>
                        <a:lnSpc>
                          <a:spcPct val="115000"/>
                        </a:lnSpc>
                        <a:spcAft>
                          <a:spcPts val="0"/>
                        </a:spcAft>
                      </a:pPr>
                      <a:r>
                        <a:rPr lang="en-US" sz="1400" dirty="0" smtClean="0"/>
                        <a:t>5. </a:t>
                      </a:r>
                      <a:r>
                        <a:rPr lang="en-US" sz="1400" dirty="0"/>
                        <a:t>Is it informative? </a:t>
                      </a:r>
                      <a:endParaRPr lang="en-CA" sz="1400" b="1" dirty="0">
                        <a:solidFill>
                          <a:schemeClr val="tx1"/>
                        </a:solidFill>
                        <a:latin typeface="Calibri"/>
                        <a:ea typeface="Calibri"/>
                        <a:cs typeface="Times New Roman"/>
                      </a:endParaRPr>
                    </a:p>
                  </a:txBody>
                  <a:tcPr marL="42337" marR="42337" marT="0" marB="0"/>
                </a:tc>
                <a:tc>
                  <a:txBody>
                    <a:bodyPr/>
                    <a:lstStyle/>
                    <a:p>
                      <a:pPr>
                        <a:lnSpc>
                          <a:spcPct val="115000"/>
                        </a:lnSpc>
                        <a:spcAft>
                          <a:spcPts val="0"/>
                        </a:spcAft>
                      </a:pPr>
                      <a:endParaRPr lang="en-US" sz="700">
                        <a:latin typeface="Calibri"/>
                        <a:ea typeface="Calibri"/>
                        <a:cs typeface="Times New Roman"/>
                      </a:endParaRPr>
                    </a:p>
                  </a:txBody>
                  <a:tcPr marL="42337" marR="42337" marT="0" marB="0"/>
                </a:tc>
              </a:tr>
              <a:tr h="630440">
                <a:tc>
                  <a:txBody>
                    <a:bodyPr/>
                    <a:lstStyle/>
                    <a:p>
                      <a:pPr>
                        <a:lnSpc>
                          <a:spcPct val="115000"/>
                        </a:lnSpc>
                        <a:spcAft>
                          <a:spcPts val="0"/>
                        </a:spcAft>
                      </a:pPr>
                      <a:r>
                        <a:rPr lang="en-US" sz="1400" dirty="0" smtClean="0"/>
                        <a:t>6. </a:t>
                      </a:r>
                      <a:r>
                        <a:rPr lang="en-US" sz="1400" dirty="0"/>
                        <a:t>Will it help to make a decision?</a:t>
                      </a:r>
                      <a:endParaRPr lang="en-CA" sz="1400" b="1" dirty="0">
                        <a:solidFill>
                          <a:schemeClr val="tx1"/>
                        </a:solidFill>
                        <a:latin typeface="Calibri"/>
                        <a:ea typeface="Calibri"/>
                        <a:cs typeface="Times New Roman"/>
                      </a:endParaRPr>
                    </a:p>
                  </a:txBody>
                  <a:tcPr marL="42337" marR="42337" marT="0" marB="0"/>
                </a:tc>
                <a:tc>
                  <a:txBody>
                    <a:bodyPr/>
                    <a:lstStyle/>
                    <a:p>
                      <a:pPr>
                        <a:lnSpc>
                          <a:spcPct val="115000"/>
                        </a:lnSpc>
                        <a:spcAft>
                          <a:spcPts val="0"/>
                        </a:spcAft>
                      </a:pPr>
                      <a:endParaRPr lang="en-US" sz="700" dirty="0">
                        <a:latin typeface="Calibri"/>
                        <a:ea typeface="Calibri"/>
                        <a:cs typeface="Times New Roman"/>
                      </a:endParaRPr>
                    </a:p>
                  </a:txBody>
                  <a:tcPr marL="42337" marR="42337" marT="0" marB="0"/>
                </a:tc>
              </a:tr>
              <a:tr h="1059128">
                <a:tc>
                  <a:txBody>
                    <a:bodyPr/>
                    <a:lstStyle/>
                    <a:p>
                      <a:pPr>
                        <a:lnSpc>
                          <a:spcPct val="115000"/>
                        </a:lnSpc>
                        <a:spcAft>
                          <a:spcPts val="0"/>
                        </a:spcAft>
                      </a:pPr>
                      <a:r>
                        <a:rPr lang="en-US" sz="1400" dirty="0" smtClean="0"/>
                        <a:t>7</a:t>
                      </a:r>
                      <a:r>
                        <a:rPr lang="en-US" sz="1400" smtClean="0"/>
                        <a:t>. </a:t>
                      </a:r>
                      <a:r>
                        <a:rPr lang="en-US" sz="1400" dirty="0"/>
                        <a:t>Would you like to read another policy paper by this author?</a:t>
                      </a:r>
                      <a:endParaRPr lang="en-CA" sz="1400" b="1" dirty="0">
                        <a:solidFill>
                          <a:schemeClr val="tx1"/>
                        </a:solidFill>
                        <a:latin typeface="Calibri"/>
                        <a:ea typeface="Calibri"/>
                        <a:cs typeface="Times New Roman"/>
                      </a:endParaRPr>
                    </a:p>
                  </a:txBody>
                  <a:tcPr marL="42337" marR="42337" marT="0" marB="0"/>
                </a:tc>
                <a:tc>
                  <a:txBody>
                    <a:bodyPr/>
                    <a:lstStyle/>
                    <a:p>
                      <a:pPr>
                        <a:lnSpc>
                          <a:spcPct val="115000"/>
                        </a:lnSpc>
                        <a:spcAft>
                          <a:spcPts val="0"/>
                        </a:spcAft>
                      </a:pPr>
                      <a:endParaRPr lang="en-US" sz="700" dirty="0">
                        <a:latin typeface="Calibri"/>
                        <a:ea typeface="Calibri"/>
                        <a:cs typeface="Times New Roman"/>
                      </a:endParaRPr>
                    </a:p>
                  </a:txBody>
                  <a:tcPr marL="42337" marR="42337" marT="0" marB="0"/>
                </a:tc>
              </a:tr>
            </a:tbl>
          </a:graphicData>
        </a:graphic>
      </p:graphicFrame>
      <p:sp>
        <p:nvSpPr>
          <p:cNvPr id="5" name="TextBox 4"/>
          <p:cNvSpPr txBox="1"/>
          <p:nvPr/>
        </p:nvSpPr>
        <p:spPr>
          <a:xfrm>
            <a:off x="323528" y="116632"/>
            <a:ext cx="7416824" cy="954107"/>
          </a:xfrm>
          <a:prstGeom prst="rect">
            <a:avLst/>
          </a:prstGeom>
          <a:noFill/>
        </p:spPr>
        <p:txBody>
          <a:bodyPr wrap="square" rtlCol="0">
            <a:spAutoFit/>
          </a:bodyPr>
          <a:lstStyle/>
          <a:p>
            <a:pPr algn="ctr"/>
            <a:r>
              <a:rPr lang="en-CA" sz="2800" b="1" cap="all" dirty="0" smtClean="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Trebuchet MS"/>
                <a:ea typeface="+mj-ea"/>
                <a:cs typeface="+mj-cs"/>
              </a:rPr>
              <a:t>QUESTIONS FOR EVALUATING POLICY BRIEFS</a:t>
            </a:r>
            <a:endParaRPr lang="en-GB" sz="2800" dirty="0"/>
          </a:p>
        </p:txBody>
      </p:sp>
      <p:sp>
        <p:nvSpPr>
          <p:cNvPr id="6" name="TextBox 5"/>
          <p:cNvSpPr txBox="1"/>
          <p:nvPr/>
        </p:nvSpPr>
        <p:spPr>
          <a:xfrm>
            <a:off x="251520" y="6021288"/>
            <a:ext cx="7488832" cy="707886"/>
          </a:xfrm>
          <a:prstGeom prst="rect">
            <a:avLst/>
          </a:prstGeom>
          <a:noFill/>
        </p:spPr>
        <p:txBody>
          <a:bodyPr wrap="square" rtlCol="0">
            <a:spAutoFit/>
          </a:bodyPr>
          <a:lstStyle/>
          <a:p>
            <a:pPr>
              <a:buFont typeface="Arial" charset="0"/>
              <a:buChar char="•"/>
            </a:pPr>
            <a:r>
              <a:rPr lang="en-US" sz="900" dirty="0" smtClean="0"/>
              <a:t>Some </a:t>
            </a:r>
            <a:r>
              <a:rPr lang="en-US" sz="900" dirty="0"/>
              <a:t>of the material for this presentation has been drawn from </a:t>
            </a:r>
            <a:r>
              <a:rPr lang="en-US" sz="900" dirty="0" smtClean="0"/>
              <a:t>“</a:t>
            </a:r>
            <a:r>
              <a:rPr lang="en-US" sz="900" dirty="0" err="1"/>
              <a:t>Eoin</a:t>
            </a:r>
            <a:r>
              <a:rPr lang="en-US" sz="900" dirty="0"/>
              <a:t> Young and Lisa Quinn, Writing Effective Public Policy Papers, </a:t>
            </a:r>
            <a:endParaRPr lang="en-US" sz="900" dirty="0" smtClean="0"/>
          </a:p>
          <a:p>
            <a:r>
              <a:rPr lang="en-US" sz="900" dirty="0" smtClean="0"/>
              <a:t>Open Society </a:t>
            </a:r>
            <a:r>
              <a:rPr lang="en-US" sz="900" dirty="0"/>
              <a:t>Institute, Budapest 2002”</a:t>
            </a:r>
          </a:p>
          <a:p>
            <a:r>
              <a:rPr lang="en-US" sz="1100" dirty="0"/>
              <a:t> </a:t>
            </a:r>
          </a:p>
          <a:p>
            <a:endParaRPr lang="en-GB" sz="11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pPr eaLnBrk="1" fontAlgn="auto" hangingPunct="1">
              <a:spcAft>
                <a:spcPts val="0"/>
              </a:spcAft>
              <a:defRPr/>
            </a:pPr>
            <a:r>
              <a:rPr lang="en-CA" sz="2800" smtClean="0"/>
              <a:t>Academic Papers vs Policy Papers</a:t>
            </a:r>
          </a:p>
        </p:txBody>
      </p:sp>
      <p:sp>
        <p:nvSpPr>
          <p:cNvPr id="7171" name="Content Placeholder 4"/>
          <p:cNvSpPr>
            <a:spLocks noGrp="1"/>
          </p:cNvSpPr>
          <p:nvPr>
            <p:ph sz="half" idx="1"/>
          </p:nvPr>
        </p:nvSpPr>
        <p:spPr>
          <a:xfrm>
            <a:off x="457200" y="1600200"/>
            <a:ext cx="3521075" cy="4525963"/>
          </a:xfrm>
        </p:spPr>
        <p:txBody>
          <a:bodyPr/>
          <a:lstStyle/>
          <a:p>
            <a:pPr eaLnBrk="1" hangingPunct="1"/>
            <a:r>
              <a:rPr lang="en-CA" smtClean="0"/>
              <a:t>unidisciplinary</a:t>
            </a:r>
          </a:p>
          <a:p>
            <a:pPr eaLnBrk="1" hangingPunct="1"/>
            <a:r>
              <a:rPr lang="en-CA" smtClean="0"/>
              <a:t>issue exploring</a:t>
            </a:r>
          </a:p>
          <a:p>
            <a:pPr eaLnBrk="1" hangingPunct="1"/>
            <a:r>
              <a:rPr lang="en-CA" smtClean="0"/>
              <a:t>comprehensive</a:t>
            </a:r>
          </a:p>
          <a:p>
            <a:pPr eaLnBrk="1" hangingPunct="1"/>
            <a:r>
              <a:rPr lang="en-CA" smtClean="0"/>
              <a:t>neutral</a:t>
            </a:r>
          </a:p>
          <a:p>
            <a:pPr eaLnBrk="1" hangingPunct="1"/>
            <a:r>
              <a:rPr lang="en-CA" smtClean="0"/>
              <a:t>time uncritical</a:t>
            </a:r>
          </a:p>
          <a:p>
            <a:pPr eaLnBrk="1" hangingPunct="1"/>
            <a:r>
              <a:rPr lang="en-CA" smtClean="0"/>
              <a:t>substantiated </a:t>
            </a:r>
          </a:p>
          <a:p>
            <a:pPr eaLnBrk="1" hangingPunct="1"/>
            <a:r>
              <a:rPr lang="en-CA" smtClean="0"/>
              <a:t>as long as possible</a:t>
            </a:r>
            <a:endParaRPr lang="en-GB" smtClean="0"/>
          </a:p>
          <a:p>
            <a:pPr eaLnBrk="1" hangingPunct="1"/>
            <a:endParaRPr lang="en-CA" smtClean="0"/>
          </a:p>
        </p:txBody>
      </p:sp>
      <p:sp>
        <p:nvSpPr>
          <p:cNvPr id="7172" name="Content Placeholder 3"/>
          <p:cNvSpPr>
            <a:spLocks noGrp="1"/>
          </p:cNvSpPr>
          <p:nvPr>
            <p:ph sz="half" idx="2"/>
          </p:nvPr>
        </p:nvSpPr>
        <p:spPr>
          <a:xfrm>
            <a:off x="4178300" y="1600200"/>
            <a:ext cx="3521075" cy="4525963"/>
          </a:xfrm>
        </p:spPr>
        <p:txBody>
          <a:bodyPr/>
          <a:lstStyle/>
          <a:p>
            <a:pPr eaLnBrk="1" hangingPunct="1"/>
            <a:r>
              <a:rPr lang="en-CA" smtClean="0"/>
              <a:t>multidisciplinary </a:t>
            </a:r>
          </a:p>
          <a:p>
            <a:pPr eaLnBrk="1" hangingPunct="1"/>
            <a:r>
              <a:rPr lang="en-CA" smtClean="0"/>
              <a:t>problem-solving</a:t>
            </a:r>
          </a:p>
          <a:p>
            <a:pPr eaLnBrk="1" hangingPunct="1"/>
            <a:r>
              <a:rPr lang="en-CA" smtClean="0"/>
              <a:t>focused</a:t>
            </a:r>
          </a:p>
          <a:p>
            <a:pPr eaLnBrk="1" hangingPunct="1"/>
            <a:r>
              <a:rPr lang="en-CA" smtClean="0"/>
              <a:t>normative</a:t>
            </a:r>
          </a:p>
          <a:p>
            <a:pPr eaLnBrk="1" hangingPunct="1"/>
            <a:r>
              <a:rPr lang="en-CA" smtClean="0"/>
              <a:t>time critical </a:t>
            </a:r>
          </a:p>
          <a:p>
            <a:pPr eaLnBrk="1" hangingPunct="1"/>
            <a:r>
              <a:rPr lang="en-CA" smtClean="0"/>
              <a:t>speculative</a:t>
            </a:r>
          </a:p>
          <a:p>
            <a:pPr eaLnBrk="1" hangingPunct="1"/>
            <a:r>
              <a:rPr lang="en-CA" smtClean="0"/>
              <a:t>as compact as possible</a:t>
            </a:r>
          </a:p>
          <a:p>
            <a:pPr eaLnBrk="1" hangingPunct="1"/>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95288" y="333375"/>
          <a:ext cx="8424936" cy="6454321"/>
        </p:xfrm>
        <a:graphic>
          <a:graphicData uri="http://schemas.openxmlformats.org/drawingml/2006/table">
            <a:tbl>
              <a:tblPr firstRow="1" bandRow="1">
                <a:tableStyleId>{5C22544A-7EE6-4342-B048-85BDC9FD1C3A}</a:tableStyleId>
              </a:tblPr>
              <a:tblGrid>
                <a:gridCol w="2106234"/>
                <a:gridCol w="2106234"/>
                <a:gridCol w="2106234"/>
                <a:gridCol w="2106234"/>
              </a:tblGrid>
              <a:tr h="782896">
                <a:tc>
                  <a:txBody>
                    <a:bodyPr/>
                    <a:lstStyle/>
                    <a:p>
                      <a:r>
                        <a:rPr lang="en-GB" dirty="0" smtClean="0"/>
                        <a:t>areas of difference</a:t>
                      </a:r>
                      <a:endParaRPr lang="en-GB" dirty="0"/>
                    </a:p>
                  </a:txBody>
                  <a:tcPr/>
                </a:tc>
                <a:tc gridSpan="3">
                  <a:txBody>
                    <a:bodyPr/>
                    <a:lstStyle/>
                    <a:p>
                      <a:pPr algn="ctr"/>
                      <a:r>
                        <a:rPr lang="en-GB" dirty="0" smtClean="0"/>
                        <a:t>types of policy paper</a:t>
                      </a:r>
                      <a:endParaRPr lang="en-GB" dirty="0"/>
                    </a:p>
                  </a:txBody>
                  <a:tcPr/>
                </a:tc>
                <a:tc hMerge="1">
                  <a:txBody>
                    <a:bodyPr/>
                    <a:lstStyle/>
                    <a:p>
                      <a:endParaRPr lang="en-GB" dirty="0"/>
                    </a:p>
                  </a:txBody>
                  <a:tcPr/>
                </a:tc>
                <a:tc hMerge="1">
                  <a:txBody>
                    <a:bodyPr/>
                    <a:lstStyle/>
                    <a:p>
                      <a:endParaRPr lang="en-GB" dirty="0"/>
                    </a:p>
                  </a:txBody>
                  <a:tcPr/>
                </a:tc>
              </a:tr>
              <a:tr h="945297">
                <a:tc>
                  <a:txBody>
                    <a:bodyPr/>
                    <a:lstStyle/>
                    <a:p>
                      <a:endParaRPr lang="en-GB"/>
                    </a:p>
                  </a:txBody>
                  <a:tcPr/>
                </a:tc>
                <a:tc>
                  <a:txBody>
                    <a:bodyPr/>
                    <a:lstStyle/>
                    <a:p>
                      <a:r>
                        <a:rPr lang="en-GB" dirty="0" smtClean="0"/>
                        <a:t>policy study</a:t>
                      </a:r>
                      <a:endParaRPr lang="en-GB" dirty="0"/>
                    </a:p>
                  </a:txBody>
                  <a:tcPr/>
                </a:tc>
                <a:tc>
                  <a:txBody>
                    <a:bodyPr/>
                    <a:lstStyle/>
                    <a:p>
                      <a:r>
                        <a:rPr lang="en-GB" b="1" dirty="0" smtClean="0">
                          <a:solidFill>
                            <a:srgbClr val="7030A0"/>
                          </a:solidFill>
                        </a:rPr>
                        <a:t>policy brief</a:t>
                      </a:r>
                      <a:endParaRPr lang="en-GB" b="1" dirty="0">
                        <a:solidFill>
                          <a:srgbClr val="7030A0"/>
                        </a:solidFill>
                      </a:endParaRPr>
                    </a:p>
                  </a:txBody>
                  <a:tcPr/>
                </a:tc>
                <a:tc>
                  <a:txBody>
                    <a:bodyPr/>
                    <a:lstStyle/>
                    <a:p>
                      <a:r>
                        <a:rPr lang="en-GB" dirty="0" smtClean="0"/>
                        <a:t>policy (planning) paper for decision-maker</a:t>
                      </a:r>
                      <a:endParaRPr lang="en-GB" dirty="0"/>
                    </a:p>
                  </a:txBody>
                  <a:tcPr/>
                </a:tc>
              </a:tr>
              <a:tr h="782896">
                <a:tc>
                  <a:txBody>
                    <a:bodyPr/>
                    <a:lstStyle/>
                    <a:p>
                      <a:r>
                        <a:rPr lang="en-GB" dirty="0" smtClean="0"/>
                        <a:t>target audience</a:t>
                      </a:r>
                      <a:endParaRPr lang="en-GB" dirty="0"/>
                    </a:p>
                  </a:txBody>
                  <a:tcPr/>
                </a:tc>
                <a:tc>
                  <a:txBody>
                    <a:bodyPr/>
                    <a:lstStyle/>
                    <a:p>
                      <a:r>
                        <a:rPr lang="en-GB" dirty="0" smtClean="0"/>
                        <a:t>other</a:t>
                      </a:r>
                      <a:r>
                        <a:rPr lang="en-GB" baseline="0" dirty="0" smtClean="0"/>
                        <a:t> </a:t>
                      </a:r>
                      <a:r>
                        <a:rPr lang="en-GB" dirty="0" smtClean="0"/>
                        <a:t>policy</a:t>
                      </a:r>
                      <a:r>
                        <a:rPr lang="en-GB" baseline="0" dirty="0" smtClean="0"/>
                        <a:t> analysts</a:t>
                      </a:r>
                      <a:endParaRPr lang="en-GB" dirty="0"/>
                    </a:p>
                  </a:txBody>
                  <a:tcPr/>
                </a:tc>
                <a:tc>
                  <a:txBody>
                    <a:bodyPr/>
                    <a:lstStyle/>
                    <a:p>
                      <a:r>
                        <a:rPr lang="en-GB" b="1" dirty="0" smtClean="0">
                          <a:solidFill>
                            <a:srgbClr val="7030A0"/>
                          </a:solidFill>
                        </a:rPr>
                        <a:t>decision-makers</a:t>
                      </a:r>
                    </a:p>
                    <a:p>
                      <a:r>
                        <a:rPr lang="en-GB" b="1" dirty="0" smtClean="0">
                          <a:solidFill>
                            <a:srgbClr val="7030A0"/>
                          </a:solidFill>
                        </a:rPr>
                        <a:t>opinion-leaders </a:t>
                      </a:r>
                      <a:endParaRPr lang="en-GB" b="1" dirty="0">
                        <a:solidFill>
                          <a:srgbClr val="7030A0"/>
                        </a:solidFill>
                      </a:endParaRPr>
                    </a:p>
                  </a:txBody>
                  <a:tcPr/>
                </a:tc>
                <a:tc>
                  <a:txBody>
                    <a:bodyPr/>
                    <a:lstStyle/>
                    <a:p>
                      <a:r>
                        <a:rPr lang="en-GB" dirty="0" smtClean="0"/>
                        <a:t>decision-maker or advisor</a:t>
                      </a:r>
                      <a:endParaRPr lang="en-GB" dirty="0"/>
                    </a:p>
                  </a:txBody>
                  <a:tcPr/>
                </a:tc>
              </a:tr>
              <a:tr h="782896">
                <a:tc>
                  <a:txBody>
                    <a:bodyPr/>
                    <a:lstStyle/>
                    <a:p>
                      <a:r>
                        <a:rPr lang="en-GB" dirty="0" smtClean="0"/>
                        <a:t>focus</a:t>
                      </a:r>
                      <a:endParaRPr lang="en-GB" dirty="0"/>
                    </a:p>
                  </a:txBody>
                  <a:tcPr/>
                </a:tc>
                <a:tc>
                  <a:txBody>
                    <a:bodyPr/>
                    <a:lstStyle/>
                    <a:p>
                      <a:r>
                        <a:rPr lang="en-GB" dirty="0" smtClean="0"/>
                        <a:t>general</a:t>
                      </a:r>
                      <a:r>
                        <a:rPr lang="en-GB" baseline="0" dirty="0" smtClean="0"/>
                        <a:t> </a:t>
                      </a:r>
                      <a:r>
                        <a:rPr lang="en-GB" dirty="0" smtClean="0"/>
                        <a:t>Information</a:t>
                      </a:r>
                      <a:r>
                        <a:rPr lang="en-GB" baseline="0" dirty="0" smtClean="0"/>
                        <a:t> and recommendations </a:t>
                      </a:r>
                      <a:endParaRPr lang="en-GB" dirty="0"/>
                    </a:p>
                  </a:txBody>
                  <a:tcPr/>
                </a:tc>
                <a:tc>
                  <a:txBody>
                    <a:bodyPr/>
                    <a:lstStyle/>
                    <a:p>
                      <a:r>
                        <a:rPr lang="en-GB" b="1" dirty="0" smtClean="0">
                          <a:solidFill>
                            <a:srgbClr val="7030A0"/>
                          </a:solidFill>
                        </a:rPr>
                        <a:t>specific policies </a:t>
                      </a:r>
                      <a:endParaRPr lang="en-GB" b="1" dirty="0">
                        <a:solidFill>
                          <a:srgbClr val="7030A0"/>
                        </a:solidFill>
                      </a:endParaRPr>
                    </a:p>
                  </a:txBody>
                  <a:tcPr/>
                </a:tc>
                <a:tc>
                  <a:txBody>
                    <a:bodyPr/>
                    <a:lstStyle/>
                    <a:p>
                      <a:r>
                        <a:rPr lang="en-GB" dirty="0" smtClean="0"/>
                        <a:t>recommended</a:t>
                      </a:r>
                      <a:r>
                        <a:rPr lang="en-GB" baseline="0" dirty="0" smtClean="0"/>
                        <a:t> course of action</a:t>
                      </a:r>
                    </a:p>
                    <a:p>
                      <a:r>
                        <a:rPr lang="en-GB" baseline="0" dirty="0" smtClean="0"/>
                        <a:t>or vital information</a:t>
                      </a:r>
                      <a:endParaRPr lang="en-GB" dirty="0"/>
                    </a:p>
                  </a:txBody>
                  <a:tcPr/>
                </a:tc>
              </a:tr>
              <a:tr h="782896">
                <a:tc>
                  <a:txBody>
                    <a:bodyPr/>
                    <a:lstStyle/>
                    <a:p>
                      <a:r>
                        <a:rPr lang="en-GB" dirty="0" smtClean="0"/>
                        <a:t>methodology</a:t>
                      </a:r>
                      <a:endParaRPr lang="en-GB" dirty="0"/>
                    </a:p>
                  </a:txBody>
                  <a:tcPr/>
                </a:tc>
                <a:tc>
                  <a:txBody>
                    <a:bodyPr/>
                    <a:lstStyle/>
                    <a:p>
                      <a:r>
                        <a:rPr lang="en-GB" dirty="0" smtClean="0"/>
                        <a:t>can include much primary</a:t>
                      </a:r>
                      <a:r>
                        <a:rPr lang="en-GB" baseline="0" dirty="0" smtClean="0"/>
                        <a:t> research</a:t>
                      </a:r>
                      <a:endParaRPr lang="en-GB" dirty="0"/>
                    </a:p>
                  </a:txBody>
                  <a:tcPr/>
                </a:tc>
                <a:tc>
                  <a:txBody>
                    <a:bodyPr/>
                    <a:lstStyle/>
                    <a:p>
                      <a:r>
                        <a:rPr lang="en-GB" b="1" dirty="0" smtClean="0">
                          <a:solidFill>
                            <a:srgbClr val="7030A0"/>
                          </a:solidFill>
                        </a:rPr>
                        <a:t>rarely includes primary research</a:t>
                      </a:r>
                      <a:endParaRPr lang="en-GB" b="1" dirty="0">
                        <a:solidFill>
                          <a:srgbClr val="7030A0"/>
                        </a:solidFill>
                      </a:endParaRPr>
                    </a:p>
                  </a:txBody>
                  <a:tcPr/>
                </a:tc>
                <a:tc>
                  <a:txBody>
                    <a:bodyPr/>
                    <a:lstStyle/>
                    <a:p>
                      <a:r>
                        <a:rPr lang="en-GB" dirty="0" smtClean="0"/>
                        <a:t>if</a:t>
                      </a:r>
                      <a:r>
                        <a:rPr lang="en-GB" baseline="0" dirty="0" smtClean="0"/>
                        <a:t> any primary research, in annex</a:t>
                      </a:r>
                      <a:endParaRPr lang="en-GB" dirty="0"/>
                    </a:p>
                  </a:txBody>
                  <a:tcPr/>
                </a:tc>
              </a:tr>
              <a:tr h="782896">
                <a:tc>
                  <a:txBody>
                    <a:bodyPr/>
                    <a:lstStyle/>
                    <a:p>
                      <a:r>
                        <a:rPr lang="en-GB" dirty="0" smtClean="0"/>
                        <a:t>ideas/language used</a:t>
                      </a:r>
                      <a:endParaRPr lang="en-GB" dirty="0"/>
                    </a:p>
                  </a:txBody>
                  <a:tcPr/>
                </a:tc>
                <a:tc>
                  <a:txBody>
                    <a:bodyPr/>
                    <a:lstStyle/>
                    <a:p>
                      <a:r>
                        <a:rPr lang="en-GB" dirty="0" smtClean="0"/>
                        <a:t>can be</a:t>
                      </a:r>
                      <a:r>
                        <a:rPr lang="en-GB" baseline="0" dirty="0" smtClean="0"/>
                        <a:t> quite specific/ technical</a:t>
                      </a:r>
                      <a:endParaRPr lang="en-GB" dirty="0"/>
                    </a:p>
                  </a:txBody>
                  <a:tcPr/>
                </a:tc>
                <a:tc>
                  <a:txBody>
                    <a:bodyPr/>
                    <a:lstStyle/>
                    <a:p>
                      <a:r>
                        <a:rPr lang="en-GB" b="1" dirty="0" smtClean="0">
                          <a:solidFill>
                            <a:srgbClr val="7030A0"/>
                          </a:solidFill>
                        </a:rPr>
                        <a:t>must be very clear and simple</a:t>
                      </a:r>
                      <a:endParaRPr lang="en-GB" b="1" dirty="0">
                        <a:solidFill>
                          <a:srgbClr val="7030A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must be very clear and simple and operational</a:t>
                      </a:r>
                    </a:p>
                    <a:p>
                      <a:endParaRPr lang="en-GB" dirty="0"/>
                    </a:p>
                  </a:txBody>
                  <a:tcPr/>
                </a:tc>
              </a:tr>
              <a:tr h="782896">
                <a:tc>
                  <a:txBody>
                    <a:bodyPr/>
                    <a:lstStyle/>
                    <a:p>
                      <a:r>
                        <a:rPr lang="en-GB" dirty="0" smtClean="0"/>
                        <a:t>length</a:t>
                      </a:r>
                      <a:endParaRPr lang="en-GB" dirty="0"/>
                    </a:p>
                  </a:txBody>
                  <a:tcPr/>
                </a:tc>
                <a:tc>
                  <a:txBody>
                    <a:bodyPr/>
                    <a:lstStyle/>
                    <a:p>
                      <a:r>
                        <a:rPr lang="en-GB" dirty="0" smtClean="0"/>
                        <a:t>20,000</a:t>
                      </a:r>
                      <a:r>
                        <a:rPr lang="en-GB" baseline="0" dirty="0" smtClean="0"/>
                        <a:t> words or more</a:t>
                      </a:r>
                      <a:endParaRPr lang="en-GB" dirty="0"/>
                    </a:p>
                  </a:txBody>
                  <a:tcPr/>
                </a:tc>
                <a:tc>
                  <a:txBody>
                    <a:bodyPr/>
                    <a:lstStyle/>
                    <a:p>
                      <a:r>
                        <a:rPr lang="en-GB" b="1" dirty="0" smtClean="0">
                          <a:solidFill>
                            <a:srgbClr val="7030A0"/>
                          </a:solidFill>
                        </a:rPr>
                        <a:t>usually not longer than 5000 words</a:t>
                      </a:r>
                      <a:endParaRPr lang="en-GB" b="1" dirty="0">
                        <a:solidFill>
                          <a:srgbClr val="7030A0"/>
                        </a:solidFill>
                      </a:endParaRPr>
                    </a:p>
                  </a:txBody>
                  <a:tcPr/>
                </a:tc>
                <a:tc>
                  <a:txBody>
                    <a:bodyPr/>
                    <a:lstStyle/>
                    <a:p>
                      <a:r>
                        <a:rPr lang="en-GB" dirty="0" smtClean="0"/>
                        <a:t>usually not longer</a:t>
                      </a:r>
                      <a:r>
                        <a:rPr lang="en-GB" baseline="0" dirty="0" smtClean="0"/>
                        <a:t> than 2-3pp</a:t>
                      </a:r>
                      <a:endParaRPr lang="en-GB"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0" y="260648"/>
          <a:ext cx="8028384" cy="6192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74638"/>
            <a:ext cx="8229600" cy="706437"/>
          </a:xfrm>
        </p:spPr>
        <p:txBody>
          <a:bodyPr/>
          <a:lstStyle/>
          <a:p>
            <a:pPr eaLnBrk="1" fontAlgn="auto" hangingPunct="1">
              <a:spcAft>
                <a:spcPts val="0"/>
              </a:spcAft>
              <a:defRPr/>
            </a:pPr>
            <a:r>
              <a:rPr lang="en-GB" smtClean="0"/>
              <a:t>The Policy Brief</a:t>
            </a:r>
          </a:p>
        </p:txBody>
      </p:sp>
      <p:sp>
        <p:nvSpPr>
          <p:cNvPr id="10243" name="Content Placeholder 2"/>
          <p:cNvSpPr>
            <a:spLocks noGrp="1"/>
          </p:cNvSpPr>
          <p:nvPr>
            <p:ph idx="1"/>
          </p:nvPr>
        </p:nvSpPr>
        <p:spPr>
          <a:xfrm>
            <a:off x="457200" y="981075"/>
            <a:ext cx="8229600" cy="5761038"/>
          </a:xfrm>
        </p:spPr>
        <p:txBody>
          <a:bodyPr/>
          <a:lstStyle/>
          <a:p>
            <a:pPr eaLnBrk="1" hangingPunct="1"/>
            <a:r>
              <a:rPr lang="en-GB" u="sng" dirty="0" smtClean="0">
                <a:solidFill>
                  <a:srgbClr val="7030A0"/>
                </a:solidFill>
              </a:rPr>
              <a:t>title</a:t>
            </a:r>
          </a:p>
          <a:p>
            <a:pPr eaLnBrk="1" hangingPunct="1"/>
            <a:r>
              <a:rPr lang="en-GB" dirty="0" smtClean="0">
                <a:solidFill>
                  <a:srgbClr val="7030A0"/>
                </a:solidFill>
              </a:rPr>
              <a:t>table of contents</a:t>
            </a:r>
          </a:p>
          <a:p>
            <a:pPr eaLnBrk="1" hangingPunct="1"/>
            <a:r>
              <a:rPr lang="en-GB" u="sng" dirty="0" smtClean="0">
                <a:solidFill>
                  <a:srgbClr val="7030A0"/>
                </a:solidFill>
              </a:rPr>
              <a:t>abstract</a:t>
            </a:r>
            <a:r>
              <a:rPr lang="en-GB" dirty="0" smtClean="0">
                <a:solidFill>
                  <a:srgbClr val="7030A0"/>
                </a:solidFill>
              </a:rPr>
              <a:t>/executive summary</a:t>
            </a:r>
          </a:p>
          <a:p>
            <a:pPr eaLnBrk="1" hangingPunct="1"/>
            <a:r>
              <a:rPr lang="en-GB" i="1" dirty="0" smtClean="0"/>
              <a:t>introduction</a:t>
            </a:r>
          </a:p>
          <a:p>
            <a:pPr eaLnBrk="1" hangingPunct="1"/>
            <a:r>
              <a:rPr lang="en-GB" i="1" dirty="0" smtClean="0"/>
              <a:t>problem description/background</a:t>
            </a:r>
          </a:p>
          <a:p>
            <a:pPr eaLnBrk="1" hangingPunct="1"/>
            <a:r>
              <a:rPr lang="en-GB" i="1" dirty="0" smtClean="0"/>
              <a:t>analysis</a:t>
            </a:r>
          </a:p>
          <a:p>
            <a:pPr eaLnBrk="1" hangingPunct="1"/>
            <a:r>
              <a:rPr lang="en-GB" i="1" dirty="0" smtClean="0"/>
              <a:t>policy options</a:t>
            </a:r>
          </a:p>
          <a:p>
            <a:pPr eaLnBrk="1" hangingPunct="1"/>
            <a:r>
              <a:rPr lang="en-GB" i="1" dirty="0" smtClean="0"/>
              <a:t>recommendations &amp; conclusions</a:t>
            </a:r>
          </a:p>
          <a:p>
            <a:pPr eaLnBrk="1" hangingPunct="1"/>
            <a:r>
              <a:rPr lang="en-GB" dirty="0" smtClean="0">
                <a:solidFill>
                  <a:schemeClr val="accent2">
                    <a:lumMod val="75000"/>
                  </a:schemeClr>
                </a:solidFill>
              </a:rPr>
              <a:t>appendices, annexes</a:t>
            </a:r>
          </a:p>
          <a:p>
            <a:pPr eaLnBrk="1" hangingPunct="1"/>
            <a:r>
              <a:rPr lang="en-GB" dirty="0" smtClean="0">
                <a:solidFill>
                  <a:schemeClr val="accent2">
                    <a:lumMod val="75000"/>
                  </a:schemeClr>
                </a:solidFill>
              </a:rPr>
              <a:t>bibliography</a:t>
            </a:r>
          </a:p>
          <a:p>
            <a:pPr eaLnBrk="1" hangingPunct="1"/>
            <a:r>
              <a:rPr lang="en-GB" dirty="0" smtClean="0">
                <a:solidFill>
                  <a:schemeClr val="accent2">
                    <a:lumMod val="75000"/>
                  </a:schemeClr>
                </a:solidFill>
              </a:rPr>
              <a:t>endnotes</a:t>
            </a:r>
          </a:p>
          <a:p>
            <a:pPr eaLnBrk="1" hangingPunct="1"/>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633412"/>
          </a:xfrm>
        </p:spPr>
        <p:txBody>
          <a:bodyPr/>
          <a:lstStyle/>
          <a:p>
            <a:pPr eaLnBrk="1" fontAlgn="auto" hangingPunct="1">
              <a:spcAft>
                <a:spcPts val="0"/>
              </a:spcAft>
              <a:defRPr/>
            </a:pPr>
            <a:r>
              <a:rPr lang="en-GB" dirty="0" smtClean="0"/>
              <a:t>Titles: examples</a:t>
            </a:r>
          </a:p>
        </p:txBody>
      </p:sp>
      <p:sp>
        <p:nvSpPr>
          <p:cNvPr id="11267" name="Content Placeholder 2"/>
          <p:cNvSpPr>
            <a:spLocks noGrp="1"/>
          </p:cNvSpPr>
          <p:nvPr>
            <p:ph idx="1"/>
          </p:nvPr>
        </p:nvSpPr>
        <p:spPr>
          <a:xfrm>
            <a:off x="179388" y="1196975"/>
            <a:ext cx="7848600" cy="5472113"/>
          </a:xfrm>
          <a:ln>
            <a:solidFill>
              <a:schemeClr val="accent1"/>
            </a:solidFill>
          </a:ln>
        </p:spPr>
        <p:txBody>
          <a:bodyPr/>
          <a:lstStyle/>
          <a:p>
            <a:pPr eaLnBrk="1" hangingPunct="1">
              <a:defRPr/>
            </a:pPr>
            <a:r>
              <a:rPr lang="en-GB" dirty="0" smtClean="0">
                <a:solidFill>
                  <a:srgbClr val="7030A0"/>
                </a:solidFill>
              </a:rPr>
              <a:t>Eyes on the Spies: reforming intelligence oversight in Canada</a:t>
            </a:r>
          </a:p>
          <a:p>
            <a:pPr eaLnBrk="1" hangingPunct="1">
              <a:defRPr/>
            </a:pPr>
            <a:r>
              <a:rPr lang="en-GB" dirty="0" smtClean="0">
                <a:solidFill>
                  <a:srgbClr val="7030A0"/>
                </a:solidFill>
              </a:rPr>
              <a:t>Security Sector Reform in the Balkans: a key to </a:t>
            </a:r>
          </a:p>
          <a:p>
            <a:pPr eaLnBrk="1" hangingPunct="1">
              <a:buFont typeface="Wingdings 2" pitchFamily="18" charset="2"/>
              <a:buNone/>
              <a:defRPr/>
            </a:pPr>
            <a:r>
              <a:rPr lang="en-GB" dirty="0" smtClean="0">
                <a:solidFill>
                  <a:srgbClr val="7030A0"/>
                </a:solidFill>
              </a:rPr>
              <a:t>   ending conflict</a:t>
            </a:r>
          </a:p>
          <a:p>
            <a:pPr eaLnBrk="1" hangingPunct="1">
              <a:defRPr/>
            </a:pPr>
            <a:r>
              <a:rPr lang="en-GB" dirty="0" smtClean="0">
                <a:solidFill>
                  <a:srgbClr val="7030A0"/>
                </a:solidFill>
              </a:rPr>
              <a:t>Addressing the Challenges of Law Enforcement</a:t>
            </a:r>
          </a:p>
          <a:p>
            <a:pPr eaLnBrk="1" hangingPunct="1">
              <a:buFont typeface="Wingdings 2" pitchFamily="18" charset="2"/>
              <a:buNone/>
              <a:defRPr/>
            </a:pPr>
            <a:r>
              <a:rPr lang="en-GB" dirty="0" smtClean="0">
                <a:solidFill>
                  <a:srgbClr val="7030A0"/>
                </a:solidFill>
              </a:rPr>
              <a:t>   in Africa</a:t>
            </a:r>
          </a:p>
          <a:p>
            <a:pPr eaLnBrk="1" hangingPunct="1">
              <a:defRPr/>
            </a:pPr>
            <a:r>
              <a:rPr lang="en-GB" dirty="0" smtClean="0">
                <a:solidFill>
                  <a:srgbClr val="7030A0"/>
                </a:solidFill>
              </a:rPr>
              <a:t>Gender Sensitive Police Reform in Post-conflict </a:t>
            </a:r>
          </a:p>
          <a:p>
            <a:pPr eaLnBrk="1" hangingPunct="1">
              <a:buFont typeface="Wingdings 2" pitchFamily="18" charset="2"/>
              <a:buNone/>
              <a:defRPr/>
            </a:pPr>
            <a:r>
              <a:rPr lang="en-GB" dirty="0" smtClean="0">
                <a:solidFill>
                  <a:srgbClr val="7030A0"/>
                </a:solidFill>
              </a:rPr>
              <a:t>   Society</a:t>
            </a:r>
          </a:p>
          <a:p>
            <a:pPr eaLnBrk="1" hangingPunct="1">
              <a:buNone/>
              <a:defRPr/>
            </a:pPr>
            <a:endParaRPr lang="en-GB" dirty="0" smtClean="0">
              <a:solidFill>
                <a:schemeClr val="accent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3"/>
          <p:cNvSpPr>
            <a:spLocks noGrp="1"/>
          </p:cNvSpPr>
          <p:nvPr>
            <p:ph sz="half" idx="1"/>
          </p:nvPr>
        </p:nvSpPr>
        <p:spPr>
          <a:xfrm>
            <a:off x="457200" y="1600200"/>
            <a:ext cx="3683000" cy="2549525"/>
          </a:xfrm>
        </p:spPr>
        <p:txBody>
          <a:bodyPr>
            <a:normAutofit fontScale="92500"/>
          </a:bodyPr>
          <a:lstStyle/>
          <a:p>
            <a:pPr marL="274320" indent="-274320" eaLnBrk="1" fontAlgn="auto" hangingPunct="1">
              <a:spcAft>
                <a:spcPts val="0"/>
              </a:spcAft>
              <a:buFontTx/>
              <a:buNone/>
              <a:defRPr/>
            </a:pPr>
            <a:r>
              <a:rPr lang="en-GB" u="sng" dirty="0" smtClean="0"/>
              <a:t>Abstract</a:t>
            </a:r>
          </a:p>
          <a:p>
            <a:pPr marL="274320" indent="-274320" eaLnBrk="1" fontAlgn="auto" hangingPunct="1">
              <a:spcAft>
                <a:spcPts val="0"/>
              </a:spcAft>
              <a:buFont typeface="Wingdings 2"/>
              <a:buChar char=""/>
              <a:defRPr/>
            </a:pPr>
            <a:r>
              <a:rPr lang="en-GB" dirty="0" smtClean="0"/>
              <a:t>concise overview</a:t>
            </a:r>
          </a:p>
          <a:p>
            <a:pPr marL="274320" indent="-274320" eaLnBrk="1" fontAlgn="auto" hangingPunct="1">
              <a:spcAft>
                <a:spcPts val="0"/>
              </a:spcAft>
              <a:buFont typeface="Wingdings 2"/>
              <a:buChar char=""/>
              <a:defRPr/>
            </a:pPr>
            <a:r>
              <a:rPr lang="en-GB" dirty="0" smtClean="0"/>
              <a:t>shorter</a:t>
            </a:r>
          </a:p>
          <a:p>
            <a:pPr marL="274320" indent="-274320" eaLnBrk="1" fontAlgn="auto" hangingPunct="1">
              <a:spcAft>
                <a:spcPts val="0"/>
              </a:spcAft>
              <a:buFont typeface="Wingdings 2"/>
              <a:buChar char=""/>
              <a:defRPr/>
            </a:pPr>
            <a:r>
              <a:rPr lang="en-GB" i="1" dirty="0" smtClean="0"/>
              <a:t>get potential reader </a:t>
            </a:r>
          </a:p>
          <a:p>
            <a:pPr marL="274320" indent="-274320" eaLnBrk="1" fontAlgn="auto" hangingPunct="1">
              <a:spcAft>
                <a:spcPts val="0"/>
              </a:spcAft>
              <a:buFont typeface="Wingdings 2" pitchFamily="18" charset="2"/>
              <a:buNone/>
              <a:defRPr/>
            </a:pPr>
            <a:r>
              <a:rPr lang="en-GB" i="1" dirty="0" smtClean="0"/>
              <a:t>  to read</a:t>
            </a:r>
          </a:p>
        </p:txBody>
      </p:sp>
      <p:sp>
        <p:nvSpPr>
          <p:cNvPr id="8195" name="Content Placeholder 4"/>
          <p:cNvSpPr>
            <a:spLocks noGrp="1"/>
          </p:cNvSpPr>
          <p:nvPr>
            <p:ph sz="half" idx="2"/>
          </p:nvPr>
        </p:nvSpPr>
        <p:spPr>
          <a:xfrm>
            <a:off x="4211638" y="1600200"/>
            <a:ext cx="3889375" cy="2549525"/>
          </a:xfrm>
        </p:spPr>
        <p:txBody>
          <a:bodyPr>
            <a:normAutofit fontScale="92500"/>
          </a:bodyPr>
          <a:lstStyle/>
          <a:p>
            <a:pPr marL="274320" indent="-274320" eaLnBrk="1" fontAlgn="auto" hangingPunct="1">
              <a:spcAft>
                <a:spcPts val="0"/>
              </a:spcAft>
              <a:buFontTx/>
              <a:buNone/>
              <a:defRPr/>
            </a:pPr>
            <a:r>
              <a:rPr lang="en-GB" u="sng" dirty="0" smtClean="0"/>
              <a:t>(Executive) Summary</a:t>
            </a:r>
          </a:p>
          <a:p>
            <a:pPr marL="274320" indent="-274320" eaLnBrk="1" fontAlgn="auto" hangingPunct="1">
              <a:spcAft>
                <a:spcPts val="0"/>
              </a:spcAft>
              <a:buFont typeface="Wingdings 2"/>
              <a:buChar char=""/>
              <a:defRPr/>
            </a:pPr>
            <a:r>
              <a:rPr lang="en-GB" dirty="0" smtClean="0"/>
              <a:t>detailed synopsis</a:t>
            </a:r>
          </a:p>
          <a:p>
            <a:pPr marL="274320" indent="-274320" eaLnBrk="1" fontAlgn="auto" hangingPunct="1">
              <a:spcAft>
                <a:spcPts val="0"/>
              </a:spcAft>
              <a:buFont typeface="Wingdings 2"/>
              <a:buChar char=""/>
              <a:defRPr/>
            </a:pPr>
            <a:r>
              <a:rPr lang="en-GB" dirty="0" smtClean="0"/>
              <a:t>longer </a:t>
            </a:r>
          </a:p>
          <a:p>
            <a:pPr marL="274320" indent="-274320" eaLnBrk="1" fontAlgn="auto" hangingPunct="1">
              <a:spcAft>
                <a:spcPts val="0"/>
              </a:spcAft>
              <a:buFont typeface="Wingdings 2"/>
              <a:buChar char=""/>
              <a:defRPr/>
            </a:pPr>
            <a:r>
              <a:rPr lang="en-GB" i="1" dirty="0" smtClean="0"/>
              <a:t>help reader who won’t</a:t>
            </a:r>
          </a:p>
          <a:p>
            <a:pPr marL="274320" indent="-274320" eaLnBrk="1" fontAlgn="auto" hangingPunct="1">
              <a:spcAft>
                <a:spcPts val="0"/>
              </a:spcAft>
              <a:buFontTx/>
              <a:buNone/>
              <a:defRPr/>
            </a:pPr>
            <a:r>
              <a:rPr lang="en-GB" i="1" dirty="0" smtClean="0"/>
              <a:t>   read  </a:t>
            </a:r>
          </a:p>
        </p:txBody>
      </p:sp>
      <p:sp>
        <p:nvSpPr>
          <p:cNvPr id="12292" name="TextBox 5"/>
          <p:cNvSpPr txBox="1">
            <a:spLocks noChangeArrowheads="1"/>
          </p:cNvSpPr>
          <p:nvPr/>
        </p:nvSpPr>
        <p:spPr bwMode="auto">
          <a:xfrm>
            <a:off x="971600" y="4509120"/>
            <a:ext cx="5903913" cy="175418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spAutoFit/>
          </a:bodyPr>
          <a:lstStyle/>
          <a:p>
            <a:pPr algn="ctr"/>
            <a:r>
              <a:rPr lang="en-GB" dirty="0">
                <a:solidFill>
                  <a:schemeClr val="tx1"/>
                </a:solidFill>
              </a:rPr>
              <a:t>CONTENT</a:t>
            </a:r>
          </a:p>
          <a:p>
            <a:pPr algn="ctr">
              <a:buFont typeface="Arial" charset="0"/>
              <a:buChar char="•"/>
            </a:pPr>
            <a:r>
              <a:rPr lang="en-GB" dirty="0">
                <a:solidFill>
                  <a:schemeClr val="tx1"/>
                </a:solidFill>
              </a:rPr>
              <a:t>Purpose of paper</a:t>
            </a:r>
          </a:p>
          <a:p>
            <a:pPr algn="ctr">
              <a:buFont typeface="Arial" charset="0"/>
              <a:buChar char="•"/>
            </a:pPr>
            <a:r>
              <a:rPr lang="en-GB" dirty="0">
                <a:solidFill>
                  <a:schemeClr val="tx1"/>
                </a:solidFill>
              </a:rPr>
              <a:t>Description of policy issue </a:t>
            </a:r>
          </a:p>
          <a:p>
            <a:pPr algn="ctr">
              <a:buFont typeface="Arial" charset="0"/>
              <a:buChar char="•"/>
            </a:pPr>
            <a:r>
              <a:rPr lang="en-GB" dirty="0">
                <a:solidFill>
                  <a:schemeClr val="tx1"/>
                </a:solidFill>
              </a:rPr>
              <a:t>Evaluation of policy alternatives</a:t>
            </a:r>
          </a:p>
          <a:p>
            <a:pPr algn="ctr">
              <a:buFont typeface="Arial" charset="0"/>
              <a:buChar char="•"/>
            </a:pPr>
            <a:r>
              <a:rPr lang="en-GB" dirty="0">
                <a:solidFill>
                  <a:schemeClr val="tx1"/>
                </a:solidFill>
              </a:rPr>
              <a:t>Recommendations &amp; conclusions: explicit or nominal? </a:t>
            </a:r>
          </a:p>
          <a:p>
            <a:pPr algn="ctr"/>
            <a:r>
              <a:rPr lang="en-GB" i="1" dirty="0">
                <a:solidFill>
                  <a:schemeClr val="tx1"/>
                </a:solidFill>
              </a:rPr>
              <a:t>Does publisher require?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706437"/>
          </a:xfrm>
        </p:spPr>
        <p:txBody>
          <a:bodyPr/>
          <a:lstStyle/>
          <a:p>
            <a:pPr eaLnBrk="1" fontAlgn="auto" hangingPunct="1">
              <a:spcAft>
                <a:spcPts val="0"/>
              </a:spcAft>
              <a:defRPr/>
            </a:pPr>
            <a:r>
              <a:rPr lang="en-GB" dirty="0" smtClean="0"/>
              <a:t>Introduction</a:t>
            </a:r>
          </a:p>
        </p:txBody>
      </p:sp>
      <p:sp>
        <p:nvSpPr>
          <p:cNvPr id="13315" name="Content Placeholder 2"/>
          <p:cNvSpPr>
            <a:spLocks noGrp="1"/>
          </p:cNvSpPr>
          <p:nvPr>
            <p:ph idx="1"/>
          </p:nvPr>
        </p:nvSpPr>
        <p:spPr>
          <a:xfrm>
            <a:off x="684213" y="1557338"/>
            <a:ext cx="6983412" cy="4895850"/>
          </a:xfrm>
        </p:spPr>
        <p:txBody>
          <a:bodyPr/>
          <a:lstStyle/>
          <a:p>
            <a:pPr eaLnBrk="1" hangingPunct="1"/>
            <a:r>
              <a:rPr lang="en-GB" smtClean="0"/>
              <a:t>Context of policy issue </a:t>
            </a:r>
          </a:p>
          <a:p>
            <a:pPr eaLnBrk="1" hangingPunct="1"/>
            <a:endParaRPr lang="en-GB" smtClean="0"/>
          </a:p>
          <a:p>
            <a:pPr eaLnBrk="1" hangingPunct="1"/>
            <a:r>
              <a:rPr lang="en-GB" smtClean="0"/>
              <a:t>Definition of issue</a:t>
            </a:r>
          </a:p>
          <a:p>
            <a:pPr eaLnBrk="1" hangingPunct="1"/>
            <a:endParaRPr lang="en-GB" smtClean="0"/>
          </a:p>
          <a:p>
            <a:pPr eaLnBrk="1" hangingPunct="1"/>
            <a:r>
              <a:rPr lang="en-GB" smtClean="0"/>
              <a:t>Statement of intent</a:t>
            </a:r>
          </a:p>
          <a:p>
            <a:pPr eaLnBrk="1" hangingPunct="1"/>
            <a:endParaRPr lang="en-GB" smtClean="0"/>
          </a:p>
          <a:p>
            <a:pPr eaLnBrk="1" hangingPunct="1"/>
            <a:r>
              <a:rPr lang="en-GB" smtClean="0"/>
              <a:t>Methodology &amp; limitations of study</a:t>
            </a:r>
          </a:p>
          <a:p>
            <a:pPr eaLnBrk="1" hangingPunct="1"/>
            <a:endParaRPr lang="en-GB" smtClean="0"/>
          </a:p>
          <a:p>
            <a:pPr eaLnBrk="1" hangingPunct="1"/>
            <a:r>
              <a:rPr lang="en-GB" smtClean="0"/>
              <a:t>Road map of paper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320040"/>
            <a:ext cx="7239000" cy="1143000"/>
          </a:xfrm>
        </p:spPr>
        <p:txBody>
          <a:bodyPr/>
          <a:lstStyle/>
          <a:p>
            <a:pPr eaLnBrk="1" fontAlgn="auto" hangingPunct="1">
              <a:spcAft>
                <a:spcPts val="0"/>
              </a:spcAft>
              <a:defRPr/>
            </a:pPr>
            <a:r>
              <a:rPr lang="en-GB" dirty="0" smtClean="0"/>
              <a:t>Problem description </a:t>
            </a:r>
          </a:p>
        </p:txBody>
      </p:sp>
      <p:sp>
        <p:nvSpPr>
          <p:cNvPr id="14339" name="Content Placeholder 4"/>
          <p:cNvSpPr>
            <a:spLocks noGrp="1"/>
          </p:cNvSpPr>
          <p:nvPr>
            <p:ph idx="1"/>
          </p:nvPr>
        </p:nvSpPr>
        <p:spPr>
          <a:xfrm>
            <a:off x="250825" y="1773238"/>
            <a:ext cx="7561263" cy="4751387"/>
          </a:xfrm>
        </p:spPr>
        <p:txBody>
          <a:bodyPr/>
          <a:lstStyle/>
          <a:p>
            <a:pPr eaLnBrk="1" hangingPunct="1">
              <a:buFontTx/>
              <a:buNone/>
            </a:pPr>
            <a:r>
              <a:rPr lang="en-GB" smtClean="0"/>
              <a:t>Background</a:t>
            </a:r>
          </a:p>
          <a:p>
            <a:pPr eaLnBrk="1" hangingPunct="1"/>
            <a:r>
              <a:rPr lang="en-GB" sz="2400" smtClean="0"/>
              <a:t>When &amp; how has  problem arisen?</a:t>
            </a:r>
          </a:p>
          <a:p>
            <a:pPr eaLnBrk="1" hangingPunct="1"/>
            <a:r>
              <a:rPr lang="en-GB" sz="2400" smtClean="0"/>
              <a:t>What has driven this? </a:t>
            </a:r>
          </a:p>
          <a:p>
            <a:pPr eaLnBrk="1" hangingPunct="1"/>
            <a:r>
              <a:rPr lang="en-GB" sz="2400" smtClean="0"/>
              <a:t>What has put this problem in the public realm?</a:t>
            </a:r>
          </a:p>
          <a:p>
            <a:pPr eaLnBrk="1" hangingPunct="1"/>
            <a:r>
              <a:rPr lang="en-GB" sz="2400" smtClean="0"/>
              <a:t>Who has been affected by the problem?</a:t>
            </a:r>
          </a:p>
          <a:p>
            <a:pPr eaLnBrk="1" hangingPunct="1"/>
            <a:r>
              <a:rPr lang="en-GB" sz="2400" smtClean="0"/>
              <a:t>What past policies have been deployed to deal with this problem?</a:t>
            </a:r>
          </a:p>
          <a:p>
            <a:pPr eaLnBrk="1" hangingPunct="1"/>
            <a:r>
              <a:rPr lang="en-GB" sz="2400" smtClean="0"/>
              <a:t>What have been their outcomes</a:t>
            </a:r>
            <a:r>
              <a:rPr lang="en-GB" sz="1800" smtClean="0"/>
              <a:t>?</a:t>
            </a:r>
          </a:p>
          <a:p>
            <a:pPr eaLnBrk="1" hangingPunct="1"/>
            <a:endParaRPr lang="en-GB"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2034</TotalTime>
  <Words>1686</Words>
  <Application>Microsoft Office PowerPoint</Application>
  <PresentationFormat>On-screen Show (4:3)</PresentationFormat>
  <Paragraphs>317</Paragraphs>
  <Slides>17</Slides>
  <Notes>17</Notes>
  <HiddenSlides>1</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Opulent</vt:lpstr>
      <vt:lpstr>Drafting Effective Policy Briefs</vt:lpstr>
      <vt:lpstr>Academic Papers vs Policy Papers</vt:lpstr>
      <vt:lpstr>Slide 3</vt:lpstr>
      <vt:lpstr>Slide 4</vt:lpstr>
      <vt:lpstr>The Policy Brief</vt:lpstr>
      <vt:lpstr>Titles: examples</vt:lpstr>
      <vt:lpstr>Slide 7</vt:lpstr>
      <vt:lpstr>Introduction</vt:lpstr>
      <vt:lpstr>Problem description </vt:lpstr>
      <vt:lpstr> Problem ANALYSIS </vt:lpstr>
      <vt:lpstr>How to structure</vt:lpstr>
      <vt:lpstr>How to paragraph</vt:lpstr>
      <vt:lpstr>Policy options </vt:lpstr>
      <vt:lpstr>Recommendations &amp; Conclusions</vt:lpstr>
      <vt:lpstr>What are the first steps?</vt:lpstr>
      <vt:lpstr>Outline</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Drafting Effective Policy Briefs</dc:title>
  <dc:creator>David</dc:creator>
  <cp:lastModifiedBy>*</cp:lastModifiedBy>
  <cp:revision>97</cp:revision>
  <dcterms:created xsi:type="dcterms:W3CDTF">2010-11-01T23:21:32Z</dcterms:created>
  <dcterms:modified xsi:type="dcterms:W3CDTF">2011-03-18T09:51:04Z</dcterms:modified>
</cp:coreProperties>
</file>